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9" r:id="rId1"/>
  </p:sldMasterIdLst>
  <p:notesMasterIdLst>
    <p:notesMasterId r:id="rId79"/>
  </p:notesMasterIdLst>
  <p:handoutMasterIdLst>
    <p:handoutMasterId r:id="rId80"/>
  </p:handout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58" r:id="rId11"/>
    <p:sldId id="336" r:id="rId12"/>
    <p:sldId id="353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7" r:id="rId21"/>
    <p:sldId id="350" r:id="rId22"/>
    <p:sldId id="351" r:id="rId23"/>
    <p:sldId id="352" r:id="rId24"/>
    <p:sldId id="263" r:id="rId25"/>
    <p:sldId id="264" r:id="rId26"/>
    <p:sldId id="265" r:id="rId27"/>
    <p:sldId id="268" r:id="rId28"/>
    <p:sldId id="269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354" r:id="rId37"/>
    <p:sldId id="278" r:id="rId38"/>
    <p:sldId id="355" r:id="rId39"/>
    <p:sldId id="356" r:id="rId40"/>
    <p:sldId id="357" r:id="rId41"/>
    <p:sldId id="279" r:id="rId42"/>
    <p:sldId id="285" r:id="rId43"/>
    <p:sldId id="286" r:id="rId44"/>
    <p:sldId id="287" r:id="rId45"/>
    <p:sldId id="289" r:id="rId46"/>
    <p:sldId id="290" r:id="rId47"/>
    <p:sldId id="291" r:id="rId48"/>
    <p:sldId id="292" r:id="rId49"/>
    <p:sldId id="293" r:id="rId50"/>
    <p:sldId id="296" r:id="rId51"/>
    <p:sldId id="294" r:id="rId52"/>
    <p:sldId id="298" r:id="rId53"/>
    <p:sldId id="297" r:id="rId54"/>
    <p:sldId id="295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20" r:id="rId77"/>
    <p:sldId id="321" r:id="rId7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Arial Unicode MS" pitchFamily="34" charset="-128"/>
        <a:cs typeface="Arial Unicode MS" pitchFamily="34" charset="-128"/>
      </a:defRPr>
    </a:lvl1pPr>
    <a:lvl2pPr marL="4572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Arial Unicode MS" pitchFamily="34" charset="-128"/>
        <a:cs typeface="Arial Unicode MS" pitchFamily="34" charset="-128"/>
      </a:defRPr>
    </a:lvl2pPr>
    <a:lvl3pPr marL="9144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Arial Unicode MS" pitchFamily="34" charset="-128"/>
        <a:cs typeface="Arial Unicode MS" pitchFamily="34" charset="-128"/>
      </a:defRPr>
    </a:lvl3pPr>
    <a:lvl4pPr marL="13716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Arial Unicode MS" pitchFamily="34" charset="-128"/>
        <a:cs typeface="Arial Unicode MS" pitchFamily="34" charset="-128"/>
      </a:defRPr>
    </a:lvl4pPr>
    <a:lvl5pPr marL="1828800" algn="l" defTabSz="44926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Arial Unicode MS" pitchFamily="34" charset="-128"/>
        <a:cs typeface="Arial Unicode MS" pitchFamily="34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51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707" autoAdjust="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77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91196-551D-4AF8-AE3F-C628CD511F77}" type="datetimeFigureOut">
              <a:rPr lang="es-ES" smtClean="0"/>
              <a:t>04/11/2008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FEBCF-99CE-4A11-BF27-4B7B537F08B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s-E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70213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7A65C97-E454-4AF7-8BC5-79A65392FF51}" type="slidenum">
              <a:rPr lang="en-GB"/>
              <a:pPr/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874FDD-23CD-40D6-906C-20C7F69F6AAB}" type="slidenum">
              <a:rPr lang="en-GB"/>
              <a:pPr/>
              <a:t>1</a:t>
            </a:fld>
            <a:endParaRPr lang="en-GB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6D5BFE3-94AD-41D7-B294-26B9880C953C}" type="slidenum">
              <a:rPr lang="es-ES" smtClean="0"/>
              <a:pPr>
                <a:defRPr/>
              </a:pPr>
              <a:t>10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470BB9E-1F87-4FD1-BC45-6110B104EE9D}" type="slidenum">
              <a:rPr lang="en-GB"/>
              <a:pPr/>
              <a:t>24</a:t>
            </a:fld>
            <a:endParaRPr lang="en-GB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D729FA-3DA1-49FE-BCCA-00B00DB8AEB9}" type="slidenum">
              <a:rPr lang="en-GB"/>
              <a:pPr/>
              <a:t>25</a:t>
            </a:fld>
            <a:endParaRPr lang="en-GB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9AC6672-4503-4B57-A082-DBA592C0E0D9}" type="slidenum">
              <a:rPr lang="en-GB"/>
              <a:pPr/>
              <a:t>26</a:t>
            </a:fld>
            <a:endParaRPr lang="en-GB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738504-8C0A-4E82-9B24-C245793FFA7C}" type="slidenum">
              <a:rPr lang="en-GB"/>
              <a:pPr/>
              <a:t>27</a:t>
            </a:fld>
            <a:endParaRPr lang="en-GB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503873-6406-4D2C-9940-0CB2585CAAAA}" type="slidenum">
              <a:rPr lang="en-GB"/>
              <a:pPr/>
              <a:t>28</a:t>
            </a:fld>
            <a:endParaRPr lang="en-GB"/>
          </a:p>
        </p:txBody>
      </p:sp>
      <p:sp>
        <p:nvSpPr>
          <p:cNvPr id="901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7D7FAE-BA95-463B-97D9-912C3EA16D52}" type="slidenum">
              <a:rPr lang="en-GB"/>
              <a:pPr/>
              <a:t>29</a:t>
            </a:fld>
            <a:endParaRPr lang="en-GB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72F284-5427-4F90-9D54-7551C50056C2}" type="slidenum">
              <a:rPr lang="en-GB"/>
              <a:pPr/>
              <a:t>30</a:t>
            </a:fld>
            <a:endParaRPr lang="en-GB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CFFC28-74B2-4C91-97C9-48AB8EA83FF7}" type="slidenum">
              <a:rPr lang="en-GB"/>
              <a:pPr/>
              <a:t>31</a:t>
            </a:fld>
            <a:endParaRPr lang="en-GB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240824-4316-4383-8512-57E244762D3F}" type="slidenum">
              <a:rPr lang="en-GB"/>
              <a:pPr/>
              <a:t>32</a:t>
            </a:fld>
            <a:endParaRPr lang="en-GB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7CF0FF-2D13-4295-95D5-3ACED6A4C7AE}" type="slidenum">
              <a:rPr lang="en-GB"/>
              <a:pPr/>
              <a:t>33</a:t>
            </a:fld>
            <a:endParaRPr lang="en-GB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F9B15F-7B6D-4656-99A8-4FF34A76D862}" type="slidenum">
              <a:rPr lang="en-GB"/>
              <a:pPr/>
              <a:t>34</a:t>
            </a:fld>
            <a:endParaRPr lang="en-GB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449B1E-3BC6-40B3-80A4-4E95EBCBBFB5}" type="slidenum">
              <a:rPr lang="en-GB"/>
              <a:pPr/>
              <a:t>35</a:t>
            </a:fld>
            <a:endParaRPr lang="en-GB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A95F1D-0782-4688-8E6F-12AE12CC38BE}" type="slidenum">
              <a:rPr lang="en-GB"/>
              <a:pPr/>
              <a:t>37</a:t>
            </a:fld>
            <a:endParaRPr lang="en-GB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706F80-2FA5-44F0-A494-4E1883D87DE7}" type="slidenum">
              <a:rPr lang="en-GB"/>
              <a:pPr/>
              <a:t>41</a:t>
            </a:fld>
            <a:endParaRPr lang="en-GB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8A00844-7019-42D5-8D6C-F7589519A4CA}" type="slidenum">
              <a:rPr lang="en-GB"/>
              <a:pPr/>
              <a:t>42</a:t>
            </a:fld>
            <a:endParaRPr lang="en-GB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8F03A3-07BE-4FE8-9944-0095C7C0D835}" type="slidenum">
              <a:rPr lang="en-GB"/>
              <a:pPr/>
              <a:t>43</a:t>
            </a:fld>
            <a:endParaRPr lang="en-GB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04FBCAC-E14A-41EE-B0B5-8BBE78E41746}" type="slidenum">
              <a:rPr lang="en-GB"/>
              <a:pPr/>
              <a:t>44</a:t>
            </a:fld>
            <a:endParaRPr lang="en-GB"/>
          </a:p>
        </p:txBody>
      </p:sp>
      <p:sp>
        <p:nvSpPr>
          <p:cNvPr id="1085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7F7D82-B6AF-48C6-BEE6-16E27E01EA87}" type="slidenum">
              <a:rPr lang="en-GB"/>
              <a:pPr/>
              <a:t>45</a:t>
            </a:fld>
            <a:endParaRPr lang="en-GB"/>
          </a:p>
        </p:txBody>
      </p:sp>
      <p:sp>
        <p:nvSpPr>
          <p:cNvPr id="1105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57E09B-1639-4989-9F4A-35977A9AE73B}" type="slidenum">
              <a:rPr lang="en-GB"/>
              <a:pPr/>
              <a:t>46</a:t>
            </a:fld>
            <a:endParaRPr lang="en-GB"/>
          </a:p>
        </p:txBody>
      </p:sp>
      <p:sp>
        <p:nvSpPr>
          <p:cNvPr id="1116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FCC3D3-CC8C-4A22-B026-8D66EFFCDD08}" type="slidenum">
              <a:rPr lang="en-GB"/>
              <a:pPr/>
              <a:t>47</a:t>
            </a:fld>
            <a:endParaRPr lang="en-GB"/>
          </a:p>
        </p:txBody>
      </p:sp>
      <p:sp>
        <p:nvSpPr>
          <p:cNvPr id="1126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77A29C2-2807-47A9-9003-EA57A23C01D2}" type="slidenum">
              <a:rPr lang="en-GB"/>
              <a:pPr/>
              <a:t>48</a:t>
            </a:fld>
            <a:endParaRPr lang="en-GB"/>
          </a:p>
        </p:txBody>
      </p:sp>
      <p:sp>
        <p:nvSpPr>
          <p:cNvPr id="1136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EA8F4E-D42E-4E98-A054-7F92787E28FC}" type="slidenum">
              <a:rPr lang="en-GB"/>
              <a:pPr/>
              <a:t>49</a:t>
            </a:fld>
            <a:endParaRPr lang="en-GB"/>
          </a:p>
        </p:txBody>
      </p:sp>
      <p:sp>
        <p:nvSpPr>
          <p:cNvPr id="1146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8C5156-0542-41C9-93D7-93ED7B21DC5C}" type="slidenum">
              <a:rPr lang="en-GB"/>
              <a:pPr/>
              <a:t>50</a:t>
            </a:fld>
            <a:endParaRPr lang="en-GB"/>
          </a:p>
        </p:txBody>
      </p:sp>
      <p:sp>
        <p:nvSpPr>
          <p:cNvPr id="1177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9AF05B3-8F39-446D-9B02-D515F76AD0AE}" type="slidenum">
              <a:rPr lang="en-GB"/>
              <a:pPr/>
              <a:t>51</a:t>
            </a:fld>
            <a:endParaRPr lang="en-GB"/>
          </a:p>
        </p:txBody>
      </p:sp>
      <p:sp>
        <p:nvSpPr>
          <p:cNvPr id="1157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E321EAE-F906-4A88-9AF0-A21E68129A63}" type="slidenum">
              <a:rPr lang="en-GB"/>
              <a:pPr/>
              <a:t>52</a:t>
            </a:fld>
            <a:endParaRPr lang="en-GB"/>
          </a:p>
        </p:txBody>
      </p:sp>
      <p:sp>
        <p:nvSpPr>
          <p:cNvPr id="1198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13034C-6C0F-4501-829C-A39C5AB2FD26}" type="slidenum">
              <a:rPr lang="en-GB"/>
              <a:pPr/>
              <a:t>53</a:t>
            </a:fld>
            <a:endParaRPr lang="en-GB"/>
          </a:p>
        </p:txBody>
      </p:sp>
      <p:sp>
        <p:nvSpPr>
          <p:cNvPr id="1187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A9EFC61-7ACA-4649-8618-58C3921621EA}" type="slidenum">
              <a:rPr lang="en-GB"/>
              <a:pPr/>
              <a:t>54</a:t>
            </a:fld>
            <a:endParaRPr lang="en-GB"/>
          </a:p>
        </p:txBody>
      </p:sp>
      <p:sp>
        <p:nvSpPr>
          <p:cNvPr id="1167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C6DCBBE-30E0-41A2-86A2-D5032C177DBA}" type="slidenum">
              <a:rPr lang="en-GB"/>
              <a:pPr/>
              <a:t>55</a:t>
            </a:fld>
            <a:endParaRPr lang="en-GB"/>
          </a:p>
        </p:txBody>
      </p:sp>
      <p:sp>
        <p:nvSpPr>
          <p:cNvPr id="1208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0A0F87B-2128-4CED-A0D6-2F2F2BEB2E0E}" type="slidenum">
              <a:rPr lang="en-GB"/>
              <a:pPr/>
              <a:t>56</a:t>
            </a:fld>
            <a:endParaRPr lang="en-GB"/>
          </a:p>
        </p:txBody>
      </p:sp>
      <p:sp>
        <p:nvSpPr>
          <p:cNvPr id="1218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08F5317-D02A-495C-9A08-7BF70ED7C237}" type="slidenum">
              <a:rPr lang="en-GB"/>
              <a:pPr/>
              <a:t>57</a:t>
            </a:fld>
            <a:endParaRPr lang="en-GB"/>
          </a:p>
        </p:txBody>
      </p:sp>
      <p:sp>
        <p:nvSpPr>
          <p:cNvPr id="1228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9BA667-8267-4F2E-99C1-BDF9D6B7D337}" type="slidenum">
              <a:rPr lang="en-GB"/>
              <a:pPr/>
              <a:t>58</a:t>
            </a:fld>
            <a:endParaRPr lang="en-GB"/>
          </a:p>
        </p:txBody>
      </p:sp>
      <p:sp>
        <p:nvSpPr>
          <p:cNvPr id="1239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727372-F6DA-4ED4-9DA0-479EF1EF21F8}" type="slidenum">
              <a:rPr lang="en-GB"/>
              <a:pPr/>
              <a:t>59</a:t>
            </a:fld>
            <a:endParaRPr lang="en-GB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B19CCF9-7645-46FA-8ABF-DCDEA05D9E9D}" type="slidenum">
              <a:rPr lang="en-GB"/>
              <a:pPr/>
              <a:t>60</a:t>
            </a:fld>
            <a:endParaRPr lang="en-GB"/>
          </a:p>
        </p:txBody>
      </p:sp>
      <p:sp>
        <p:nvSpPr>
          <p:cNvPr id="1259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F95A6C-42C0-4244-986C-6D63B58ADE64}" type="slidenum">
              <a:rPr lang="en-GB"/>
              <a:pPr/>
              <a:t>61</a:t>
            </a:fld>
            <a:endParaRPr lang="en-GB"/>
          </a:p>
        </p:txBody>
      </p:sp>
      <p:sp>
        <p:nvSpPr>
          <p:cNvPr id="1269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601498E-89BE-48A9-B530-E60D82331CB9}" type="slidenum">
              <a:rPr lang="en-GB"/>
              <a:pPr/>
              <a:t>62</a:t>
            </a:fld>
            <a:endParaRPr lang="en-GB"/>
          </a:p>
        </p:txBody>
      </p:sp>
      <p:sp>
        <p:nvSpPr>
          <p:cNvPr id="1280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C91A27-864E-4573-8844-FB7D7065C4BC}" type="slidenum">
              <a:rPr lang="en-GB"/>
              <a:pPr/>
              <a:t>63</a:t>
            </a:fld>
            <a:endParaRPr lang="en-GB"/>
          </a:p>
        </p:txBody>
      </p:sp>
      <p:sp>
        <p:nvSpPr>
          <p:cNvPr id="1290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DED3DD-21A5-4634-99DB-42873A54181A}" type="slidenum">
              <a:rPr lang="en-GB"/>
              <a:pPr/>
              <a:t>64</a:t>
            </a:fld>
            <a:endParaRPr lang="en-GB"/>
          </a:p>
        </p:txBody>
      </p:sp>
      <p:sp>
        <p:nvSpPr>
          <p:cNvPr id="1300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FE77071-F86D-49B0-B254-D3DB4803AA31}" type="slidenum">
              <a:rPr lang="en-GB"/>
              <a:pPr/>
              <a:t>65</a:t>
            </a:fld>
            <a:endParaRPr lang="en-GB"/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5F368DA-BA63-488C-880B-5C73C51CB648}" type="slidenum">
              <a:rPr lang="en-GB"/>
              <a:pPr/>
              <a:t>66</a:t>
            </a:fld>
            <a:endParaRPr lang="en-GB"/>
          </a:p>
        </p:txBody>
      </p:sp>
      <p:sp>
        <p:nvSpPr>
          <p:cNvPr id="132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6DAB002-807F-4A88-BD37-07AD305B0DCC}" type="slidenum">
              <a:rPr lang="en-GB"/>
              <a:pPr/>
              <a:t>67</a:t>
            </a:fld>
            <a:endParaRPr lang="en-GB"/>
          </a:p>
        </p:txBody>
      </p:sp>
      <p:sp>
        <p:nvSpPr>
          <p:cNvPr id="133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AC12443-E9A7-44BC-986C-6D8137D4F998}" type="slidenum">
              <a:rPr lang="en-GB"/>
              <a:pPr/>
              <a:t>68</a:t>
            </a:fld>
            <a:endParaRPr lang="en-GB"/>
          </a:p>
        </p:txBody>
      </p:sp>
      <p:sp>
        <p:nvSpPr>
          <p:cNvPr id="1341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AC4BA2A-5FFE-44AD-BDB8-1B3161F5D53A}" type="slidenum">
              <a:rPr lang="en-GB"/>
              <a:pPr/>
              <a:t>69</a:t>
            </a:fld>
            <a:endParaRPr lang="en-GB"/>
          </a:p>
        </p:txBody>
      </p:sp>
      <p:sp>
        <p:nvSpPr>
          <p:cNvPr id="135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4D8BEF-4614-4B15-8202-D1DF6AE729DE}" type="slidenum">
              <a:rPr lang="en-GB"/>
              <a:pPr/>
              <a:t>70</a:t>
            </a:fld>
            <a:endParaRPr lang="en-GB"/>
          </a:p>
        </p:txBody>
      </p:sp>
      <p:sp>
        <p:nvSpPr>
          <p:cNvPr id="136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F365CB-B72B-48D7-9EDC-E0DFBB30E6CF}" type="slidenum">
              <a:rPr lang="en-GB"/>
              <a:pPr/>
              <a:t>71</a:t>
            </a:fld>
            <a:endParaRPr lang="en-GB"/>
          </a:p>
        </p:txBody>
      </p:sp>
      <p:sp>
        <p:nvSpPr>
          <p:cNvPr id="137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71462F1-6D37-49BA-B3D3-65F88E74BBE6}" type="slidenum">
              <a:rPr lang="en-GB"/>
              <a:pPr/>
              <a:t>72</a:t>
            </a:fld>
            <a:endParaRPr lang="en-GB"/>
          </a:p>
        </p:txBody>
      </p:sp>
      <p:sp>
        <p:nvSpPr>
          <p:cNvPr id="138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9B0ACB-610F-45DD-B46B-2D763DBF401E}" type="slidenum">
              <a:rPr lang="en-GB"/>
              <a:pPr/>
              <a:t>73</a:t>
            </a:fld>
            <a:endParaRPr lang="en-GB"/>
          </a:p>
        </p:txBody>
      </p:sp>
      <p:sp>
        <p:nvSpPr>
          <p:cNvPr id="139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573DCB-0DA3-4E3A-A8F4-D2DFC2EC4E60}" type="slidenum">
              <a:rPr lang="en-GB"/>
              <a:pPr/>
              <a:t>74</a:t>
            </a:fld>
            <a:endParaRPr lang="en-GB"/>
          </a:p>
        </p:txBody>
      </p:sp>
      <p:sp>
        <p:nvSpPr>
          <p:cNvPr id="140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06FFE62-CEDE-4CC9-9F72-08EFF2F0FF25}" type="slidenum">
              <a:rPr lang="en-GB"/>
              <a:pPr/>
              <a:t>75</a:t>
            </a:fld>
            <a:endParaRPr lang="en-GB"/>
          </a:p>
        </p:txBody>
      </p:sp>
      <p:sp>
        <p:nvSpPr>
          <p:cNvPr id="141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A2FD50-EAC5-4CDE-BF4E-E69881F0901B}" type="slidenum">
              <a:rPr lang="en-GB"/>
              <a:pPr/>
              <a:t>76</a:t>
            </a:fld>
            <a:endParaRPr lang="en-GB"/>
          </a:p>
        </p:txBody>
      </p:sp>
      <p:sp>
        <p:nvSpPr>
          <p:cNvPr id="142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4B938EF-BCF5-43ED-882E-D8236A4B7AE2}" type="slidenum">
              <a:rPr lang="en-GB"/>
              <a:pPr/>
              <a:t>77</a:t>
            </a:fld>
            <a:endParaRPr lang="en-GB"/>
          </a:p>
        </p:txBody>
      </p:sp>
      <p:sp>
        <p:nvSpPr>
          <p:cNvPr id="143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638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4588" y="685800"/>
            <a:ext cx="4567237" cy="3427413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17A65C97-E454-4AF7-8BC5-79A65392FF51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6E1CC-5433-4247-8CE1-9A4B18BC36CF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A7C42-81E0-4105-BEDA-85E88C920F3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6725-F95C-460E-9289-221EB32F89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2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CAA1-919B-4A30-B4FC-E974D0E86E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EB5B0-6E4B-41E3-8838-B8F0326794E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CBEC7146-649D-40F6-A5B5-DB92CF520E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68E-C207-4BFC-B9B2-FF3334D3E7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99073-076B-49B7-B502-975566B2F26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FD28B-43E7-4B1C-B79D-D834B5455AD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B739D-E5BD-404E-9B0F-6B119F1B25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0D44-D78A-4B93-8DF5-882F463E21E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s-E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Haga clic en el icono para agregar una imagen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31EBD-5FAD-4B8C-8A66-02685F6F78C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DB1627F-62E4-4F07-88BB-6606AE077E3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untadeandalucia.es/averroes/manuales/tectonica_animada/tect_swf_files/48%5b1%5d.swf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untadeandalucia.es/averroes/manuales/tectonica_animada/tect_swf_files/49%5b1%5d.sw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untadeandalucia.es/averroes/manuales/tectonica_animada/tect_swf_files/seafloor_spread.swf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untadeandalucia.es/averroes/manuales/tectonica_animada/tect_swf_files/51%5b1%5d.sw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untadeandalucia.es/averroes/manuales/tectonica_animada/tect_swf_files/50%5b1%5d.sw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untadeandalucia.es/averroes/manuales/tectonica_animada/tect_swf_files/52%5b1%5d.swf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juntadeandalucia.es/averroes/manuales/tectonica_animada/tect_swf_files/55%5b1%5d.swf" TargetMode="Externa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85853" y="1785926"/>
            <a:ext cx="66262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s-ES" sz="6000" b="1" dirty="0" smtClean="0"/>
              <a:t>GEODINÁMICA INTERNA</a:t>
            </a:r>
            <a:endParaRPr lang="es-ES" sz="6000" b="1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4286249" y="4572009"/>
            <a:ext cx="424815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sz="2400" b="1" dirty="0" smtClean="0"/>
              <a:t>                BYG  4º ESO</a:t>
            </a:r>
            <a:endParaRPr lang="es-ES" sz="24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1" name="Picture 11" descr="http://red.sismos.udec.cl/geo/sismos/p_wave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002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3" name="Picture 13" descr="http://red.sismos.udec.cl/geo/sismos/s_wave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16002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5" name="Picture 15" descr="http://red.sismos.udec.cl/geo/sismos/love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600200"/>
            <a:ext cx="29718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1" name="Line 21"/>
          <p:cNvSpPr>
            <a:spLocks noChangeShapeType="1"/>
          </p:cNvSpPr>
          <p:nvPr/>
        </p:nvSpPr>
        <p:spPr bwMode="auto">
          <a:xfrm>
            <a:off x="685800" y="2057400"/>
            <a:ext cx="1524000" cy="38100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4191000" y="2438400"/>
            <a:ext cx="0" cy="685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30743" name="Line 23"/>
          <p:cNvSpPr>
            <a:spLocks noChangeShapeType="1"/>
          </p:cNvSpPr>
          <p:nvPr/>
        </p:nvSpPr>
        <p:spPr bwMode="auto">
          <a:xfrm>
            <a:off x="3581400" y="25146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30744" name="Line 24"/>
          <p:cNvSpPr>
            <a:spLocks noChangeShapeType="1"/>
          </p:cNvSpPr>
          <p:nvPr/>
        </p:nvSpPr>
        <p:spPr bwMode="auto">
          <a:xfrm flipH="1">
            <a:off x="6553200" y="2133600"/>
            <a:ext cx="5334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7620000" y="2209800"/>
            <a:ext cx="3810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s-ES"/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0" y="3200400"/>
            <a:ext cx="2895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solidFill>
                  <a:schemeClr val="bg1"/>
                </a:solidFill>
              </a:rPr>
              <a:t>Ondas P (primarias)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3124200" y="3200400"/>
            <a:ext cx="320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solidFill>
                  <a:schemeClr val="bg1"/>
                </a:solidFill>
              </a:rPr>
              <a:t>Ondas S (secundarias)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30748" name="Text Box 28"/>
          <p:cNvSpPr txBox="1">
            <a:spLocks noChangeArrowheads="1"/>
          </p:cNvSpPr>
          <p:nvPr/>
        </p:nvSpPr>
        <p:spPr bwMode="auto">
          <a:xfrm>
            <a:off x="6172200" y="3200400"/>
            <a:ext cx="2819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solidFill>
                  <a:schemeClr val="bg1"/>
                </a:solidFill>
              </a:rPr>
              <a:t>Ondas superficiales</a:t>
            </a:r>
            <a:endParaRPr lang="es-ES">
              <a:solidFill>
                <a:schemeClr val="bg1"/>
              </a:solidFill>
            </a:endParaRPr>
          </a:p>
        </p:txBody>
      </p:sp>
      <p:sp>
        <p:nvSpPr>
          <p:cNvPr id="9229" name="Rectangle 29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noFill/>
        </p:spPr>
        <p:txBody>
          <a:bodyPr anchor="ctr"/>
          <a:lstStyle/>
          <a:p>
            <a:pPr algn="r" eaLnBrk="1" hangingPunct="1"/>
            <a:r>
              <a:rPr lang="es-ES_tradnl" smtClean="0"/>
              <a:t>Tipos de ondas</a:t>
            </a:r>
            <a:endParaRPr lang="es-ES" smtClean="0"/>
          </a:p>
        </p:txBody>
      </p:sp>
      <p:sp>
        <p:nvSpPr>
          <p:cNvPr id="30750" name="Text Box 30"/>
          <p:cNvSpPr txBox="1">
            <a:spLocks noChangeArrowheads="1"/>
          </p:cNvSpPr>
          <p:nvPr/>
        </p:nvSpPr>
        <p:spPr bwMode="auto">
          <a:xfrm>
            <a:off x="0" y="3962401"/>
            <a:ext cx="2895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800">
                <a:solidFill>
                  <a:srgbClr val="000000"/>
                </a:solidFill>
                <a:latin typeface="Arial" charset="0"/>
                <a:cs typeface="Arial" charset="0"/>
              </a:rPr>
              <a:t>Son</a:t>
            </a:r>
            <a: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  <a:t> las más rápidas. Son ondas de tipo </a:t>
            </a:r>
            <a:r>
              <a:rPr lang="es-ES" sz="1800" b="1">
                <a:solidFill>
                  <a:srgbClr val="000000"/>
                </a:solidFill>
                <a:latin typeface="Arial" charset="0"/>
                <a:cs typeface="Arial" charset="0"/>
              </a:rPr>
              <a:t>longitudinal</a:t>
            </a:r>
            <a: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  <a:t>, es decir, las </a:t>
            </a:r>
            <a:r>
              <a:rPr lang="es-ES_tradnl" sz="1800">
                <a:solidFill>
                  <a:srgbClr val="000000"/>
                </a:solidFill>
                <a:latin typeface="Arial" charset="0"/>
                <a:cs typeface="Arial" charset="0"/>
              </a:rPr>
              <a:t>rocas</a:t>
            </a:r>
            <a: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  <a:t> vibran en la dirección de avance</a:t>
            </a:r>
            <a:r>
              <a:rPr lang="es-ES_tradnl" sz="18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  <a:t>de la onda. Se producen a partir del </a:t>
            </a:r>
            <a:r>
              <a:rPr lang="es-ES" sz="1800" b="1">
                <a:solidFill>
                  <a:srgbClr val="000000"/>
                </a:solidFill>
                <a:latin typeface="Arial" charset="0"/>
                <a:cs typeface="Arial" charset="0"/>
              </a:rPr>
              <a:t>hipocentro</a:t>
            </a:r>
            <a: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  <a:t> y se propagan por medios sólidos y líquidos</a:t>
            </a:r>
            <a:r>
              <a:rPr lang="es-ES_tradnl" sz="180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s-ES" sz="1800"/>
          </a:p>
        </p:txBody>
      </p: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3124200" y="3962401"/>
            <a:ext cx="28956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1800">
                <a:solidFill>
                  <a:srgbClr val="000000"/>
                </a:solidFill>
                <a:latin typeface="Arial" charset="0"/>
                <a:cs typeface="Arial" charset="0"/>
              </a:rPr>
              <a:t>Son</a:t>
            </a:r>
            <a: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  <a:t> más lentas. </a:t>
            </a:r>
            <a:r>
              <a:rPr lang="es-ES_tradnl" sz="1800">
                <a:solidFill>
                  <a:srgbClr val="000000"/>
                </a:solidFill>
                <a:latin typeface="Arial" charset="0"/>
                <a:cs typeface="Arial" charset="0"/>
              </a:rPr>
              <a:t>D</a:t>
            </a:r>
            <a: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  <a:t>e tipo </a:t>
            </a:r>
            <a:r>
              <a:rPr lang="es-ES" sz="1800" b="1">
                <a:solidFill>
                  <a:srgbClr val="000000"/>
                </a:solidFill>
                <a:latin typeface="Arial" charset="0"/>
                <a:cs typeface="Arial" charset="0"/>
              </a:rPr>
              <a:t>transversal,</a:t>
            </a:r>
            <a: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  <a:t> es decir, la vibración de las partículas es perpendicular al avance de la onda. También se producen a partir del </a:t>
            </a:r>
            <a:r>
              <a:rPr lang="es-ES" sz="1800" b="1">
                <a:solidFill>
                  <a:srgbClr val="000000"/>
                </a:solidFill>
                <a:latin typeface="Arial" charset="0"/>
                <a:cs typeface="Arial" charset="0"/>
              </a:rPr>
              <a:t>hipocentro</a:t>
            </a:r>
            <a: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  <a:t> y se propagan únicamente a través de medios sólidos.</a:t>
            </a:r>
            <a:endParaRPr lang="es-ES" sz="1800"/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6172200" y="4019551"/>
            <a:ext cx="2819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  <a:t>Cuando las ondas P y S llegan a la superficie se originan</a:t>
            </a:r>
            <a:r>
              <a:rPr lang="es-ES_tradnl" sz="18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  <a:t>ondas superficiales</a:t>
            </a:r>
            <a:r>
              <a:rPr lang="es-ES_tradnl" sz="1800">
                <a:solidFill>
                  <a:srgbClr val="000000"/>
                </a:solidFill>
                <a:latin typeface="Arial" charset="0"/>
                <a:cs typeface="Arial" charset="0"/>
              </a:rPr>
              <a:t>. A</a:t>
            </a:r>
            <a: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  <a:t> partir del </a:t>
            </a:r>
            <a:r>
              <a:rPr lang="es-ES" sz="1800" b="1">
                <a:solidFill>
                  <a:srgbClr val="000000"/>
                </a:solidFill>
                <a:latin typeface="Arial" charset="0"/>
                <a:cs typeface="Arial" charset="0"/>
              </a:rPr>
              <a:t>epicentro</a:t>
            </a:r>
            <a:r>
              <a:rPr lang="es-ES_tradnl" sz="1800">
                <a:solidFill>
                  <a:srgbClr val="000000"/>
                </a:solidFill>
                <a:latin typeface="Arial" charset="0"/>
                <a:cs typeface="Arial" charset="0"/>
              </a:rPr>
              <a:t>. </a:t>
            </a:r>
            <a: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  <a:t>Los daños causados por los</a:t>
            </a:r>
            <a:r>
              <a:rPr lang="es-ES_tradnl" sz="180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  <a:t>terremotos son consecuencia </a:t>
            </a:r>
            <a:b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s-ES" sz="1800">
                <a:solidFill>
                  <a:srgbClr val="000000"/>
                </a:solidFill>
                <a:latin typeface="Arial" charset="0"/>
                <a:cs typeface="Arial" charset="0"/>
              </a:rPr>
              <a:t>de estas ondas</a:t>
            </a:r>
            <a:r>
              <a:rPr lang="es-ES_tradnl" sz="1800">
                <a:solidFill>
                  <a:srgbClr val="000000"/>
                </a:solidFill>
                <a:latin typeface="Arial" charset="0"/>
                <a:cs typeface="Arial" charset="0"/>
              </a:rPr>
              <a:t>.</a:t>
            </a:r>
            <a:endParaRPr lang="es-ES" sz="18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1" grpId="0" animBg="1"/>
      <p:bldP spid="30742" grpId="0" animBg="1"/>
      <p:bldP spid="30743" grpId="0" animBg="1"/>
      <p:bldP spid="30744" grpId="0" animBg="1"/>
      <p:bldP spid="30745" grpId="0" animBg="1"/>
      <p:bldP spid="30746" grpId="0" autoUpdateAnimBg="0"/>
      <p:bldP spid="30747" grpId="0" autoUpdateAnimBg="0"/>
      <p:bldP spid="30748" grpId="0" autoUpdateAnimBg="0"/>
      <p:bldP spid="30750" grpId="0" autoUpdateAnimBg="0"/>
      <p:bldP spid="30751" grpId="0" autoUpdateAnimBg="0"/>
      <p:bldP spid="30752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1476376" y="5661026"/>
            <a:ext cx="7127875" cy="720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8723" name="Line 3"/>
          <p:cNvSpPr>
            <a:spLocks noChangeShapeType="1"/>
          </p:cNvSpPr>
          <p:nvPr/>
        </p:nvSpPr>
        <p:spPr bwMode="auto">
          <a:xfrm>
            <a:off x="1476376" y="5949950"/>
            <a:ext cx="7127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8724" name="Line 4"/>
          <p:cNvSpPr>
            <a:spLocks noChangeShapeType="1"/>
          </p:cNvSpPr>
          <p:nvPr/>
        </p:nvSpPr>
        <p:spPr bwMode="auto">
          <a:xfrm>
            <a:off x="1763713" y="566102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8725" name="Line 5"/>
          <p:cNvSpPr>
            <a:spLocks noChangeShapeType="1"/>
          </p:cNvSpPr>
          <p:nvPr/>
        </p:nvSpPr>
        <p:spPr bwMode="auto">
          <a:xfrm>
            <a:off x="4572000" y="5661026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8726" name="Line 6"/>
          <p:cNvSpPr>
            <a:spLocks noChangeShapeType="1"/>
          </p:cNvSpPr>
          <p:nvPr/>
        </p:nvSpPr>
        <p:spPr bwMode="auto">
          <a:xfrm>
            <a:off x="2484437" y="5661026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877051" y="5661026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58728" name="Group 8"/>
          <p:cNvGrpSpPr>
            <a:grpSpLocks/>
          </p:cNvGrpSpPr>
          <p:nvPr/>
        </p:nvGrpSpPr>
        <p:grpSpPr bwMode="auto">
          <a:xfrm>
            <a:off x="539751" y="836613"/>
            <a:ext cx="8424863" cy="4826001"/>
            <a:chOff x="340" y="527"/>
            <a:chExt cx="5307" cy="3040"/>
          </a:xfrm>
        </p:grpSpPr>
        <p:grpSp>
          <p:nvGrpSpPr>
            <p:cNvPr id="158729" name="Group 9"/>
            <p:cNvGrpSpPr>
              <a:grpSpLocks/>
            </p:cNvGrpSpPr>
            <p:nvPr/>
          </p:nvGrpSpPr>
          <p:grpSpPr bwMode="auto">
            <a:xfrm>
              <a:off x="930" y="527"/>
              <a:ext cx="4490" cy="2631"/>
              <a:chOff x="930" y="527"/>
              <a:chExt cx="4490" cy="2631"/>
            </a:xfrm>
          </p:grpSpPr>
          <p:sp>
            <p:nvSpPr>
              <p:cNvPr id="158730" name="Rectangle 10"/>
              <p:cNvSpPr>
                <a:spLocks noChangeArrowheads="1"/>
              </p:cNvSpPr>
              <p:nvPr/>
            </p:nvSpPr>
            <p:spPr bwMode="auto">
              <a:xfrm>
                <a:off x="930" y="527"/>
                <a:ext cx="4490" cy="263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/>
              </a:p>
            </p:txBody>
          </p:sp>
          <p:grpSp>
            <p:nvGrpSpPr>
              <p:cNvPr id="158731" name="Group 11"/>
              <p:cNvGrpSpPr>
                <a:grpSpLocks/>
              </p:cNvGrpSpPr>
              <p:nvPr/>
            </p:nvGrpSpPr>
            <p:grpSpPr bwMode="auto">
              <a:xfrm>
                <a:off x="930" y="527"/>
                <a:ext cx="4399" cy="2631"/>
                <a:chOff x="930" y="527"/>
                <a:chExt cx="4399" cy="2631"/>
              </a:xfrm>
            </p:grpSpPr>
            <p:sp>
              <p:nvSpPr>
                <p:cNvPr id="15873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610" y="527"/>
                  <a:ext cx="0" cy="263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8733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2290" y="527"/>
                  <a:ext cx="0" cy="2631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8734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971" y="572"/>
                  <a:ext cx="0" cy="2586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8735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3651" y="572"/>
                  <a:ext cx="0" cy="2586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8736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4332" y="572"/>
                  <a:ext cx="0" cy="2586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8737" name="Line 17"/>
                <p:cNvSpPr>
                  <a:spLocks noChangeShapeType="1"/>
                </p:cNvSpPr>
                <p:nvPr/>
              </p:nvSpPr>
              <p:spPr bwMode="auto">
                <a:xfrm flipV="1">
                  <a:off x="5012" y="572"/>
                  <a:ext cx="0" cy="2586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8738" name="Line 18"/>
                <p:cNvSpPr>
                  <a:spLocks noChangeShapeType="1"/>
                </p:cNvSpPr>
                <p:nvPr/>
              </p:nvSpPr>
              <p:spPr bwMode="auto">
                <a:xfrm>
                  <a:off x="930" y="2886"/>
                  <a:ext cx="439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8739" name="Line 19"/>
                <p:cNvSpPr>
                  <a:spLocks noChangeShapeType="1"/>
                </p:cNvSpPr>
                <p:nvPr/>
              </p:nvSpPr>
              <p:spPr bwMode="auto">
                <a:xfrm>
                  <a:off x="930" y="2614"/>
                  <a:ext cx="439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8740" name="Line 20"/>
                <p:cNvSpPr>
                  <a:spLocks noChangeShapeType="1"/>
                </p:cNvSpPr>
                <p:nvPr/>
              </p:nvSpPr>
              <p:spPr bwMode="auto">
                <a:xfrm>
                  <a:off x="930" y="2341"/>
                  <a:ext cx="439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8741" name="Line 21"/>
                <p:cNvSpPr>
                  <a:spLocks noChangeShapeType="1"/>
                </p:cNvSpPr>
                <p:nvPr/>
              </p:nvSpPr>
              <p:spPr bwMode="auto">
                <a:xfrm>
                  <a:off x="930" y="2069"/>
                  <a:ext cx="439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8742" name="Line 22"/>
                <p:cNvSpPr>
                  <a:spLocks noChangeShapeType="1"/>
                </p:cNvSpPr>
                <p:nvPr/>
              </p:nvSpPr>
              <p:spPr bwMode="auto">
                <a:xfrm>
                  <a:off x="930" y="1797"/>
                  <a:ext cx="439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8743" name="Line 23"/>
                <p:cNvSpPr>
                  <a:spLocks noChangeShapeType="1"/>
                </p:cNvSpPr>
                <p:nvPr/>
              </p:nvSpPr>
              <p:spPr bwMode="auto">
                <a:xfrm>
                  <a:off x="930" y="1525"/>
                  <a:ext cx="439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58744" name="Line 24"/>
                <p:cNvSpPr>
                  <a:spLocks noChangeShapeType="1"/>
                </p:cNvSpPr>
                <p:nvPr/>
              </p:nvSpPr>
              <p:spPr bwMode="auto">
                <a:xfrm>
                  <a:off x="930" y="1253"/>
                  <a:ext cx="4399" cy="0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158745" name="Text Box 25"/>
            <p:cNvSpPr txBox="1">
              <a:spLocks noChangeArrowheads="1"/>
            </p:cNvSpPr>
            <p:nvPr/>
          </p:nvSpPr>
          <p:spPr bwMode="auto">
            <a:xfrm rot="16200000">
              <a:off x="1363" y="3223"/>
              <a:ext cx="4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1000</a:t>
              </a:r>
              <a:endParaRPr lang="es-ES">
                <a:latin typeface="Arial" charset="0"/>
              </a:endParaRPr>
            </a:p>
          </p:txBody>
        </p:sp>
        <p:sp>
          <p:nvSpPr>
            <p:cNvPr id="158746" name="Text Box 26"/>
            <p:cNvSpPr txBox="1">
              <a:spLocks noChangeArrowheads="1"/>
            </p:cNvSpPr>
            <p:nvPr/>
          </p:nvSpPr>
          <p:spPr bwMode="auto">
            <a:xfrm rot="16200000">
              <a:off x="2043" y="3223"/>
              <a:ext cx="4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2000</a:t>
              </a:r>
              <a:endParaRPr lang="es-ES">
                <a:latin typeface="Arial" charset="0"/>
              </a:endParaRPr>
            </a:p>
          </p:txBody>
        </p:sp>
        <p:sp>
          <p:nvSpPr>
            <p:cNvPr id="158747" name="Text Box 27"/>
            <p:cNvSpPr txBox="1">
              <a:spLocks noChangeArrowheads="1"/>
            </p:cNvSpPr>
            <p:nvPr/>
          </p:nvSpPr>
          <p:spPr bwMode="auto">
            <a:xfrm rot="16200000">
              <a:off x="2724" y="3223"/>
              <a:ext cx="4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3000</a:t>
              </a:r>
              <a:endParaRPr lang="es-ES">
                <a:latin typeface="Arial" charset="0"/>
              </a:endParaRPr>
            </a:p>
          </p:txBody>
        </p:sp>
        <p:sp>
          <p:nvSpPr>
            <p:cNvPr id="158748" name="Text Box 28"/>
            <p:cNvSpPr txBox="1">
              <a:spLocks noChangeArrowheads="1"/>
            </p:cNvSpPr>
            <p:nvPr/>
          </p:nvSpPr>
          <p:spPr bwMode="auto">
            <a:xfrm rot="16200000">
              <a:off x="3404" y="3223"/>
              <a:ext cx="4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4000</a:t>
              </a:r>
              <a:endParaRPr lang="es-ES">
                <a:latin typeface="Arial" charset="0"/>
              </a:endParaRPr>
            </a:p>
          </p:txBody>
        </p:sp>
        <p:sp>
          <p:nvSpPr>
            <p:cNvPr id="158749" name="Text Box 29"/>
            <p:cNvSpPr txBox="1">
              <a:spLocks noChangeArrowheads="1"/>
            </p:cNvSpPr>
            <p:nvPr/>
          </p:nvSpPr>
          <p:spPr bwMode="auto">
            <a:xfrm rot="16200000">
              <a:off x="4130" y="3223"/>
              <a:ext cx="4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5000</a:t>
              </a:r>
              <a:endParaRPr lang="es-ES">
                <a:latin typeface="Arial" charset="0"/>
              </a:endParaRPr>
            </a:p>
          </p:txBody>
        </p:sp>
        <p:sp>
          <p:nvSpPr>
            <p:cNvPr id="158750" name="Text Box 30"/>
            <p:cNvSpPr txBox="1">
              <a:spLocks noChangeArrowheads="1"/>
            </p:cNvSpPr>
            <p:nvPr/>
          </p:nvSpPr>
          <p:spPr bwMode="auto">
            <a:xfrm rot="16200000">
              <a:off x="4810" y="3223"/>
              <a:ext cx="45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6000</a:t>
              </a:r>
              <a:endParaRPr lang="es-ES">
                <a:latin typeface="Arial" charset="0"/>
              </a:endParaRPr>
            </a:p>
          </p:txBody>
        </p:sp>
        <p:grpSp>
          <p:nvGrpSpPr>
            <p:cNvPr id="158751" name="Group 31"/>
            <p:cNvGrpSpPr>
              <a:grpSpLocks/>
            </p:cNvGrpSpPr>
            <p:nvPr/>
          </p:nvGrpSpPr>
          <p:grpSpPr bwMode="auto">
            <a:xfrm>
              <a:off x="340" y="572"/>
              <a:ext cx="726" cy="2411"/>
              <a:chOff x="340" y="572"/>
              <a:chExt cx="726" cy="2411"/>
            </a:xfrm>
          </p:grpSpPr>
          <p:sp>
            <p:nvSpPr>
              <p:cNvPr id="158752" name="Text Box 32"/>
              <p:cNvSpPr txBox="1">
                <a:spLocks noChangeArrowheads="1"/>
              </p:cNvSpPr>
              <p:nvPr/>
            </p:nvSpPr>
            <p:spPr bwMode="auto">
              <a:xfrm>
                <a:off x="748" y="2750"/>
                <a:ext cx="13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2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158753" name="Text Box 33"/>
              <p:cNvSpPr txBox="1">
                <a:spLocks noChangeArrowheads="1"/>
              </p:cNvSpPr>
              <p:nvPr/>
            </p:nvSpPr>
            <p:spPr bwMode="auto">
              <a:xfrm>
                <a:off x="748" y="2478"/>
                <a:ext cx="13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4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158754" name="Text Box 34"/>
              <p:cNvSpPr txBox="1">
                <a:spLocks noChangeArrowheads="1"/>
              </p:cNvSpPr>
              <p:nvPr/>
            </p:nvSpPr>
            <p:spPr bwMode="auto">
              <a:xfrm>
                <a:off x="748" y="2205"/>
                <a:ext cx="136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6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158755" name="Text Box 35"/>
              <p:cNvSpPr txBox="1">
                <a:spLocks noChangeArrowheads="1"/>
              </p:cNvSpPr>
              <p:nvPr/>
            </p:nvSpPr>
            <p:spPr bwMode="auto">
              <a:xfrm>
                <a:off x="748" y="1974"/>
                <a:ext cx="182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8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158756" name="Text Box 36"/>
              <p:cNvSpPr txBox="1">
                <a:spLocks noChangeArrowheads="1"/>
              </p:cNvSpPr>
              <p:nvPr/>
            </p:nvSpPr>
            <p:spPr bwMode="auto">
              <a:xfrm>
                <a:off x="657" y="1661"/>
                <a:ext cx="363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10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158757" name="Text Box 37"/>
              <p:cNvSpPr txBox="1">
                <a:spLocks noChangeArrowheads="1"/>
              </p:cNvSpPr>
              <p:nvPr/>
            </p:nvSpPr>
            <p:spPr bwMode="auto">
              <a:xfrm>
                <a:off x="658" y="1389"/>
                <a:ext cx="40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12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158758" name="Text Box 38"/>
              <p:cNvSpPr txBox="1">
                <a:spLocks noChangeArrowheads="1"/>
              </p:cNvSpPr>
              <p:nvPr/>
            </p:nvSpPr>
            <p:spPr bwMode="auto">
              <a:xfrm>
                <a:off x="657" y="1117"/>
                <a:ext cx="408" cy="2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14</a:t>
                </a:r>
                <a:endParaRPr lang="es-ES">
                  <a:latin typeface="Arial" charset="0"/>
                </a:endParaRPr>
              </a:p>
            </p:txBody>
          </p:sp>
          <p:sp>
            <p:nvSpPr>
              <p:cNvPr id="158759" name="Text Box 39"/>
              <p:cNvSpPr txBox="1">
                <a:spLocks noChangeArrowheads="1"/>
              </p:cNvSpPr>
              <p:nvPr/>
            </p:nvSpPr>
            <p:spPr bwMode="auto">
              <a:xfrm>
                <a:off x="340" y="572"/>
                <a:ext cx="544" cy="4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s-ES_tradnl">
                    <a:latin typeface="Arial" charset="0"/>
                  </a:rPr>
                  <a:t>       V   (Km/s)</a:t>
                </a:r>
                <a:endParaRPr lang="es-ES">
                  <a:latin typeface="Arial" charset="0"/>
                </a:endParaRPr>
              </a:p>
            </p:txBody>
          </p:sp>
        </p:grpSp>
        <p:sp>
          <p:nvSpPr>
            <p:cNvPr id="158760" name="Text Box 40"/>
            <p:cNvSpPr txBox="1">
              <a:spLocks noChangeArrowheads="1"/>
            </p:cNvSpPr>
            <p:nvPr/>
          </p:nvSpPr>
          <p:spPr bwMode="auto">
            <a:xfrm>
              <a:off x="5284" y="3158"/>
              <a:ext cx="36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>
                  <a:latin typeface="Arial" charset="0"/>
                </a:rPr>
                <a:t>Km</a:t>
              </a:r>
              <a:endParaRPr lang="es-ES">
                <a:latin typeface="Arial" charset="0"/>
              </a:endParaRPr>
            </a:p>
          </p:txBody>
        </p:sp>
      </p:grpSp>
      <p:sp>
        <p:nvSpPr>
          <p:cNvPr id="158761" name="Text Box 41"/>
          <p:cNvSpPr txBox="1">
            <a:spLocks noChangeArrowheads="1"/>
          </p:cNvSpPr>
          <p:nvPr/>
        </p:nvSpPr>
        <p:spPr bwMode="auto">
          <a:xfrm>
            <a:off x="1763714" y="6015039"/>
            <a:ext cx="2879725" cy="461665"/>
          </a:xfrm>
          <a:prstGeom prst="rect">
            <a:avLst/>
          </a:prstGeom>
          <a:solidFill>
            <a:srgbClr val="EBF8FB"/>
          </a:solidFill>
          <a:ln w="2857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>
                <a:solidFill>
                  <a:srgbClr val="336699"/>
                </a:solidFill>
                <a:latin typeface="Arial" charset="0"/>
              </a:rPr>
              <a:t>manto</a:t>
            </a:r>
            <a:endParaRPr lang="es-ES" sz="2400" b="1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58762" name="Text Box 42"/>
          <p:cNvSpPr txBox="1">
            <a:spLocks noChangeArrowheads="1"/>
          </p:cNvSpPr>
          <p:nvPr/>
        </p:nvSpPr>
        <p:spPr bwMode="auto">
          <a:xfrm>
            <a:off x="4643437" y="6015039"/>
            <a:ext cx="4032251" cy="461665"/>
          </a:xfrm>
          <a:prstGeom prst="rect">
            <a:avLst/>
          </a:prstGeom>
          <a:solidFill>
            <a:srgbClr val="F9FBDB"/>
          </a:solidFill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400" b="1">
                <a:solidFill>
                  <a:srgbClr val="FF9900"/>
                </a:solidFill>
                <a:latin typeface="Arial" charset="0"/>
              </a:rPr>
              <a:t>núcleo</a:t>
            </a:r>
            <a:endParaRPr lang="es-ES" sz="2400" b="1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158763" name="Text Box 43"/>
          <p:cNvSpPr txBox="1">
            <a:spLocks noChangeArrowheads="1"/>
          </p:cNvSpPr>
          <p:nvPr/>
        </p:nvSpPr>
        <p:spPr bwMode="auto">
          <a:xfrm>
            <a:off x="4643437" y="5684839"/>
            <a:ext cx="2305051" cy="369332"/>
          </a:xfrm>
          <a:prstGeom prst="rect">
            <a:avLst/>
          </a:prstGeom>
          <a:solidFill>
            <a:srgbClr val="F9FBDB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>
                <a:solidFill>
                  <a:srgbClr val="FF9900"/>
                </a:solidFill>
                <a:latin typeface="Arial" charset="0"/>
              </a:rPr>
              <a:t>externo</a:t>
            </a:r>
            <a:endParaRPr lang="es-ES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158764" name="Text Box 44"/>
          <p:cNvSpPr txBox="1">
            <a:spLocks noChangeArrowheads="1"/>
          </p:cNvSpPr>
          <p:nvPr/>
        </p:nvSpPr>
        <p:spPr bwMode="auto">
          <a:xfrm>
            <a:off x="6804026" y="5684839"/>
            <a:ext cx="1871663" cy="369332"/>
          </a:xfrm>
          <a:prstGeom prst="rect">
            <a:avLst/>
          </a:prstGeom>
          <a:solidFill>
            <a:srgbClr val="F9FBDB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>
                <a:solidFill>
                  <a:srgbClr val="FF9900"/>
                </a:solidFill>
                <a:latin typeface="Arial" charset="0"/>
              </a:rPr>
              <a:t>interno</a:t>
            </a:r>
            <a:endParaRPr lang="es-ES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158765" name="Text Box 45"/>
          <p:cNvSpPr txBox="1">
            <a:spLocks noChangeArrowheads="1"/>
          </p:cNvSpPr>
          <p:nvPr/>
        </p:nvSpPr>
        <p:spPr bwMode="auto">
          <a:xfrm>
            <a:off x="2484439" y="5684839"/>
            <a:ext cx="2159000" cy="369332"/>
          </a:xfrm>
          <a:prstGeom prst="rect">
            <a:avLst/>
          </a:prstGeom>
          <a:solidFill>
            <a:srgbClr val="EBF8FB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>
                <a:solidFill>
                  <a:srgbClr val="336699"/>
                </a:solidFill>
                <a:latin typeface="Arial" charset="0"/>
              </a:rPr>
              <a:t>inferior</a:t>
            </a:r>
            <a:endParaRPr lang="es-E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58766" name="Text Box 46"/>
          <p:cNvSpPr txBox="1">
            <a:spLocks noChangeArrowheads="1"/>
          </p:cNvSpPr>
          <p:nvPr/>
        </p:nvSpPr>
        <p:spPr bwMode="auto">
          <a:xfrm>
            <a:off x="1763714" y="5684839"/>
            <a:ext cx="1079500" cy="369332"/>
          </a:xfrm>
          <a:prstGeom prst="rect">
            <a:avLst/>
          </a:prstGeom>
          <a:solidFill>
            <a:srgbClr val="ECFDFE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solidFill>
                  <a:srgbClr val="336699"/>
                </a:solidFill>
                <a:latin typeface="Arial" charset="0"/>
              </a:rPr>
              <a:t>superior</a:t>
            </a:r>
            <a:endParaRPr lang="es-E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158767" name="Text Box 47"/>
          <p:cNvSpPr txBox="1">
            <a:spLocks noChangeArrowheads="1"/>
          </p:cNvSpPr>
          <p:nvPr/>
        </p:nvSpPr>
        <p:spPr bwMode="auto">
          <a:xfrm rot="16200000">
            <a:off x="785020" y="5566167"/>
            <a:ext cx="1439862" cy="477054"/>
          </a:xfrm>
          <a:prstGeom prst="rect">
            <a:avLst/>
          </a:prstGeom>
          <a:solidFill>
            <a:srgbClr val="FDE9F0"/>
          </a:solidFill>
          <a:ln w="2857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500" b="1">
                <a:solidFill>
                  <a:srgbClr val="FF3300"/>
                </a:solidFill>
                <a:latin typeface="Arial" charset="0"/>
              </a:rPr>
              <a:t>corteza</a:t>
            </a:r>
            <a:endParaRPr lang="es-ES" sz="2500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8768" name="Text Box 48"/>
          <p:cNvSpPr txBox="1">
            <a:spLocks noChangeArrowheads="1"/>
          </p:cNvSpPr>
          <p:nvPr/>
        </p:nvSpPr>
        <p:spPr bwMode="auto">
          <a:xfrm>
            <a:off x="3924300" y="1989139"/>
            <a:ext cx="15128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Gütemberg</a:t>
            </a:r>
            <a:endParaRPr lang="es-ES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8769" name="Text Box 49"/>
          <p:cNvSpPr txBox="1">
            <a:spLocks noChangeArrowheads="1"/>
          </p:cNvSpPr>
          <p:nvPr/>
        </p:nvSpPr>
        <p:spPr bwMode="auto">
          <a:xfrm rot="16200000">
            <a:off x="5844382" y="1387267"/>
            <a:ext cx="2303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Wiechert-Lehmann</a:t>
            </a:r>
            <a:endParaRPr lang="es-ES" sz="1600">
              <a:latin typeface="Arial" charset="0"/>
            </a:endParaRPr>
          </a:p>
        </p:txBody>
      </p:sp>
      <p:sp>
        <p:nvSpPr>
          <p:cNvPr id="158770" name="Text Box 50"/>
          <p:cNvSpPr txBox="1">
            <a:spLocks noChangeArrowheads="1"/>
          </p:cNvSpPr>
          <p:nvPr/>
        </p:nvSpPr>
        <p:spPr bwMode="auto">
          <a:xfrm rot="16200000">
            <a:off x="2040732" y="1639680"/>
            <a:ext cx="12239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Repetti</a:t>
            </a:r>
            <a:endParaRPr lang="es-ES" sz="1600">
              <a:latin typeface="Arial" charset="0"/>
            </a:endParaRPr>
          </a:p>
        </p:txBody>
      </p:sp>
      <p:sp>
        <p:nvSpPr>
          <p:cNvPr id="158771" name="Text Box 51"/>
          <p:cNvSpPr txBox="1">
            <a:spLocks noChangeArrowheads="1"/>
          </p:cNvSpPr>
          <p:nvPr/>
        </p:nvSpPr>
        <p:spPr bwMode="auto">
          <a:xfrm rot="16200000">
            <a:off x="996156" y="1387267"/>
            <a:ext cx="11509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Conrad</a:t>
            </a:r>
            <a:endParaRPr lang="es-ES" sz="1600">
              <a:latin typeface="Arial" charset="0"/>
            </a:endParaRPr>
          </a:p>
        </p:txBody>
      </p:sp>
      <p:sp>
        <p:nvSpPr>
          <p:cNvPr id="158772" name="Text Box 52"/>
          <p:cNvSpPr txBox="1">
            <a:spLocks noChangeArrowheads="1"/>
          </p:cNvSpPr>
          <p:nvPr/>
        </p:nvSpPr>
        <p:spPr bwMode="auto">
          <a:xfrm rot="16200000">
            <a:off x="815976" y="3710087"/>
            <a:ext cx="2165350" cy="307777"/>
          </a:xfrm>
          <a:prstGeom prst="rect">
            <a:avLst/>
          </a:prstGeom>
          <a:solidFill>
            <a:srgbClr val="BFBDC3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Canal de baja velocidad</a:t>
            </a:r>
            <a:endParaRPr lang="es-ES" sz="1400">
              <a:latin typeface="Arial" charset="0"/>
            </a:endParaRPr>
          </a:p>
        </p:txBody>
      </p:sp>
      <p:sp>
        <p:nvSpPr>
          <p:cNvPr id="158773" name="Text Box 53"/>
          <p:cNvSpPr txBox="1">
            <a:spLocks noChangeArrowheads="1"/>
          </p:cNvSpPr>
          <p:nvPr/>
        </p:nvSpPr>
        <p:spPr bwMode="auto">
          <a:xfrm>
            <a:off x="179390" y="4797426"/>
            <a:ext cx="1258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0000FF"/>
                </a:solidFill>
                <a:latin typeface="Arial" charset="0"/>
              </a:rPr>
              <a:t>ondas P</a:t>
            </a:r>
            <a:endParaRPr lang="es-ES" b="1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58774" name="Text Box 54"/>
          <p:cNvSpPr txBox="1">
            <a:spLocks noChangeArrowheads="1"/>
          </p:cNvSpPr>
          <p:nvPr/>
        </p:nvSpPr>
        <p:spPr bwMode="auto">
          <a:xfrm>
            <a:off x="179388" y="5157789"/>
            <a:ext cx="1152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FF3300"/>
                </a:solidFill>
                <a:latin typeface="Arial" charset="0"/>
              </a:rPr>
              <a:t>ondas S</a:t>
            </a:r>
            <a:endParaRPr lang="es-ES" b="1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58775" name="Line 55"/>
          <p:cNvSpPr>
            <a:spLocks noChangeShapeType="1"/>
          </p:cNvSpPr>
          <p:nvPr/>
        </p:nvSpPr>
        <p:spPr bwMode="auto">
          <a:xfrm flipV="1">
            <a:off x="1476375" y="3141664"/>
            <a:ext cx="287339" cy="35877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8776" name="Line 56"/>
          <p:cNvSpPr>
            <a:spLocks noChangeShapeType="1"/>
          </p:cNvSpPr>
          <p:nvPr/>
        </p:nvSpPr>
        <p:spPr bwMode="auto">
          <a:xfrm>
            <a:off x="1763714" y="3141664"/>
            <a:ext cx="144463" cy="2873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8777" name="Freeform 57"/>
          <p:cNvSpPr>
            <a:spLocks/>
          </p:cNvSpPr>
          <p:nvPr/>
        </p:nvSpPr>
        <p:spPr bwMode="auto">
          <a:xfrm>
            <a:off x="1908175" y="2384426"/>
            <a:ext cx="2808288" cy="1044575"/>
          </a:xfrm>
          <a:custGeom>
            <a:avLst/>
            <a:gdLst/>
            <a:ahLst/>
            <a:cxnLst>
              <a:cxn ang="0">
                <a:pos x="0" y="658"/>
              </a:cxn>
              <a:cxn ang="0">
                <a:pos x="272" y="250"/>
              </a:cxn>
              <a:cxn ang="0">
                <a:pos x="862" y="68"/>
              </a:cxn>
              <a:cxn ang="0">
                <a:pos x="1769" y="23"/>
              </a:cxn>
            </a:cxnLst>
            <a:rect l="0" t="0" r="r" b="b"/>
            <a:pathLst>
              <a:path w="1769" h="658">
                <a:moveTo>
                  <a:pt x="0" y="658"/>
                </a:moveTo>
                <a:cubicBezTo>
                  <a:pt x="64" y="503"/>
                  <a:pt x="128" y="348"/>
                  <a:pt x="272" y="250"/>
                </a:cubicBezTo>
                <a:cubicBezTo>
                  <a:pt x="416" y="152"/>
                  <a:pt x="613" y="106"/>
                  <a:pt x="862" y="68"/>
                </a:cubicBezTo>
                <a:cubicBezTo>
                  <a:pt x="1111" y="30"/>
                  <a:pt x="1588" y="0"/>
                  <a:pt x="1769" y="23"/>
                </a:cubicBez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58778" name="Group 58"/>
          <p:cNvGrpSpPr>
            <a:grpSpLocks/>
          </p:cNvGrpSpPr>
          <p:nvPr/>
        </p:nvGrpSpPr>
        <p:grpSpPr bwMode="auto">
          <a:xfrm>
            <a:off x="4716464" y="2420939"/>
            <a:ext cx="2160587" cy="936625"/>
            <a:chOff x="2971" y="1525"/>
            <a:chExt cx="1361" cy="590"/>
          </a:xfrm>
        </p:grpSpPr>
        <p:sp>
          <p:nvSpPr>
            <p:cNvPr id="158779" name="Line 59"/>
            <p:cNvSpPr>
              <a:spLocks noChangeShapeType="1"/>
            </p:cNvSpPr>
            <p:nvPr/>
          </p:nvSpPr>
          <p:spPr bwMode="auto">
            <a:xfrm>
              <a:off x="2971" y="1525"/>
              <a:ext cx="0" cy="59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58780" name="Freeform 60"/>
            <p:cNvSpPr>
              <a:spLocks/>
            </p:cNvSpPr>
            <p:nvPr/>
          </p:nvSpPr>
          <p:spPr bwMode="auto">
            <a:xfrm>
              <a:off x="2971" y="1797"/>
              <a:ext cx="1361" cy="31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317" y="182"/>
                </a:cxn>
                <a:cxn ang="0">
                  <a:pos x="862" y="45"/>
                </a:cxn>
                <a:cxn ang="0">
                  <a:pos x="1361" y="0"/>
                </a:cxn>
              </a:cxnLst>
              <a:rect l="0" t="0" r="r" b="b"/>
              <a:pathLst>
                <a:path w="1361" h="318">
                  <a:moveTo>
                    <a:pt x="0" y="318"/>
                  </a:moveTo>
                  <a:cubicBezTo>
                    <a:pt x="86" y="272"/>
                    <a:pt x="173" y="227"/>
                    <a:pt x="317" y="182"/>
                  </a:cubicBezTo>
                  <a:cubicBezTo>
                    <a:pt x="461" y="137"/>
                    <a:pt x="688" y="75"/>
                    <a:pt x="862" y="45"/>
                  </a:cubicBezTo>
                  <a:cubicBezTo>
                    <a:pt x="1036" y="15"/>
                    <a:pt x="1198" y="7"/>
                    <a:pt x="1361" y="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8781" name="Line 61"/>
          <p:cNvSpPr>
            <a:spLocks noChangeShapeType="1"/>
          </p:cNvSpPr>
          <p:nvPr/>
        </p:nvSpPr>
        <p:spPr bwMode="auto">
          <a:xfrm>
            <a:off x="6877051" y="2852738"/>
            <a:ext cx="0" cy="5048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58782" name="Group 62"/>
          <p:cNvGrpSpPr>
            <a:grpSpLocks/>
          </p:cNvGrpSpPr>
          <p:nvPr/>
        </p:nvGrpSpPr>
        <p:grpSpPr bwMode="auto">
          <a:xfrm>
            <a:off x="6877050" y="2492375"/>
            <a:ext cx="1366839" cy="865188"/>
            <a:chOff x="4332" y="1570"/>
            <a:chExt cx="861" cy="545"/>
          </a:xfrm>
        </p:grpSpPr>
        <p:sp>
          <p:nvSpPr>
            <p:cNvPr id="158783" name="Line 63"/>
            <p:cNvSpPr>
              <a:spLocks noChangeShapeType="1"/>
            </p:cNvSpPr>
            <p:nvPr/>
          </p:nvSpPr>
          <p:spPr bwMode="auto">
            <a:xfrm>
              <a:off x="4332" y="2115"/>
              <a:ext cx="90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58784" name="Line 64"/>
            <p:cNvSpPr>
              <a:spLocks noChangeShapeType="1"/>
            </p:cNvSpPr>
            <p:nvPr/>
          </p:nvSpPr>
          <p:spPr bwMode="auto">
            <a:xfrm flipV="1">
              <a:off x="4422" y="1706"/>
              <a:ext cx="0" cy="40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58785" name="Freeform 65"/>
            <p:cNvSpPr>
              <a:spLocks/>
            </p:cNvSpPr>
            <p:nvPr/>
          </p:nvSpPr>
          <p:spPr bwMode="auto">
            <a:xfrm>
              <a:off x="4422" y="1570"/>
              <a:ext cx="771" cy="13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227" y="46"/>
                </a:cxn>
                <a:cxn ang="0">
                  <a:pos x="771" y="0"/>
                </a:cxn>
              </a:cxnLst>
              <a:rect l="0" t="0" r="r" b="b"/>
              <a:pathLst>
                <a:path w="771" h="136">
                  <a:moveTo>
                    <a:pt x="0" y="136"/>
                  </a:moveTo>
                  <a:cubicBezTo>
                    <a:pt x="49" y="102"/>
                    <a:pt x="99" y="69"/>
                    <a:pt x="227" y="46"/>
                  </a:cubicBezTo>
                  <a:cubicBezTo>
                    <a:pt x="355" y="23"/>
                    <a:pt x="673" y="0"/>
                    <a:pt x="771" y="0"/>
                  </a:cubicBezTo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58786" name="Line 66"/>
          <p:cNvSpPr>
            <a:spLocks noChangeShapeType="1"/>
          </p:cNvSpPr>
          <p:nvPr/>
        </p:nvSpPr>
        <p:spPr bwMode="auto">
          <a:xfrm flipV="1">
            <a:off x="1476375" y="4005264"/>
            <a:ext cx="287339" cy="3603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8787" name="Line 67"/>
          <p:cNvSpPr>
            <a:spLocks noChangeShapeType="1"/>
          </p:cNvSpPr>
          <p:nvPr/>
        </p:nvSpPr>
        <p:spPr bwMode="auto">
          <a:xfrm>
            <a:off x="1763714" y="4005263"/>
            <a:ext cx="144463" cy="287337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8788" name="Freeform 68"/>
          <p:cNvSpPr>
            <a:spLocks/>
          </p:cNvSpPr>
          <p:nvPr/>
        </p:nvSpPr>
        <p:spPr bwMode="auto">
          <a:xfrm>
            <a:off x="1908175" y="3357563"/>
            <a:ext cx="2808288" cy="935037"/>
          </a:xfrm>
          <a:custGeom>
            <a:avLst/>
            <a:gdLst/>
            <a:ahLst/>
            <a:cxnLst>
              <a:cxn ang="0">
                <a:pos x="0" y="589"/>
              </a:cxn>
              <a:cxn ang="0">
                <a:pos x="227" y="317"/>
              </a:cxn>
              <a:cxn ang="0">
                <a:pos x="499" y="136"/>
              </a:cxn>
              <a:cxn ang="0">
                <a:pos x="998" y="45"/>
              </a:cxn>
              <a:cxn ang="0">
                <a:pos x="1769" y="0"/>
              </a:cxn>
            </a:cxnLst>
            <a:rect l="0" t="0" r="r" b="b"/>
            <a:pathLst>
              <a:path w="1769" h="589">
                <a:moveTo>
                  <a:pt x="0" y="589"/>
                </a:moveTo>
                <a:cubicBezTo>
                  <a:pt x="72" y="491"/>
                  <a:pt x="144" y="393"/>
                  <a:pt x="227" y="317"/>
                </a:cubicBezTo>
                <a:cubicBezTo>
                  <a:pt x="310" y="241"/>
                  <a:pt x="371" y="181"/>
                  <a:pt x="499" y="136"/>
                </a:cubicBezTo>
                <a:cubicBezTo>
                  <a:pt x="627" y="91"/>
                  <a:pt x="786" y="68"/>
                  <a:pt x="998" y="45"/>
                </a:cubicBezTo>
                <a:cubicBezTo>
                  <a:pt x="1210" y="22"/>
                  <a:pt x="1497" y="7"/>
                  <a:pt x="1769" y="0"/>
                </a:cubicBezTo>
              </a:path>
            </a:pathLst>
          </a:custGeom>
          <a:noFill/>
          <a:ln w="539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8789" name="Text Box 69"/>
          <p:cNvSpPr txBox="1">
            <a:spLocks noChangeArrowheads="1"/>
          </p:cNvSpPr>
          <p:nvPr/>
        </p:nvSpPr>
        <p:spPr bwMode="auto">
          <a:xfrm>
            <a:off x="755651" y="188914"/>
            <a:ext cx="7632700" cy="52322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solidFill>
                  <a:srgbClr val="003366"/>
                </a:solidFill>
                <a:latin typeface="Maiandra GD" pitchFamily="34" charset="0"/>
              </a:rPr>
              <a:t>¿Cómo es el sismograma de la Tierra?</a:t>
            </a:r>
            <a:endParaRPr lang="es-ES_tradnl" sz="2800" b="1">
              <a:solidFill>
                <a:srgbClr val="003366"/>
              </a:solidFill>
              <a:latin typeface="Maiandra GD" pitchFamily="34" charset="0"/>
            </a:endParaRPr>
          </a:p>
        </p:txBody>
      </p:sp>
      <p:sp>
        <p:nvSpPr>
          <p:cNvPr id="158790" name="Line 70"/>
          <p:cNvSpPr>
            <a:spLocks noChangeShapeType="1"/>
          </p:cNvSpPr>
          <p:nvPr/>
        </p:nvSpPr>
        <p:spPr bwMode="auto">
          <a:xfrm>
            <a:off x="4716463" y="3357564"/>
            <a:ext cx="0" cy="1655762"/>
          </a:xfrm>
          <a:prstGeom prst="line">
            <a:avLst/>
          </a:prstGeom>
          <a:noFill/>
          <a:ln w="539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58791" name="Group 71"/>
          <p:cNvGrpSpPr>
            <a:grpSpLocks/>
          </p:cNvGrpSpPr>
          <p:nvPr/>
        </p:nvGrpSpPr>
        <p:grpSpPr bwMode="auto">
          <a:xfrm>
            <a:off x="900114" y="2420939"/>
            <a:ext cx="1658937" cy="720725"/>
            <a:chOff x="567" y="1525"/>
            <a:chExt cx="1045" cy="454"/>
          </a:xfrm>
        </p:grpSpPr>
        <p:sp>
          <p:nvSpPr>
            <p:cNvPr id="158792" name="Text Box 72"/>
            <p:cNvSpPr txBox="1">
              <a:spLocks noChangeArrowheads="1"/>
            </p:cNvSpPr>
            <p:nvPr/>
          </p:nvSpPr>
          <p:spPr bwMode="auto">
            <a:xfrm>
              <a:off x="567" y="1525"/>
              <a:ext cx="104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Mohorovicic</a:t>
              </a:r>
              <a:endParaRPr lang="es-ES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158793" name="Line 73"/>
            <p:cNvSpPr>
              <a:spLocks noChangeShapeType="1"/>
            </p:cNvSpPr>
            <p:nvPr/>
          </p:nvSpPr>
          <p:spPr bwMode="auto">
            <a:xfrm>
              <a:off x="1066" y="1752"/>
              <a:ext cx="45" cy="22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8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5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5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58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15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0"/>
                                        <p:tgtEl>
                                          <p:spTgt spid="15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58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3000"/>
                                        <p:tgtEl>
                                          <p:spTgt spid="158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5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8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5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5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5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8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15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5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8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15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15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58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61" grpId="0" animBg="1"/>
      <p:bldP spid="158762" grpId="0" animBg="1"/>
      <p:bldP spid="158763" grpId="0" animBg="1"/>
      <p:bldP spid="158764" grpId="0" animBg="1"/>
      <p:bldP spid="158765" grpId="0" animBg="1"/>
      <p:bldP spid="158766" grpId="0" animBg="1"/>
      <p:bldP spid="158767" grpId="0" animBg="1"/>
      <p:bldP spid="158768" grpId="0"/>
      <p:bldP spid="158769" grpId="0"/>
      <p:bldP spid="158770" grpId="0"/>
      <p:bldP spid="158771" grpId="0"/>
      <p:bldP spid="158772" grpId="0" animBg="1"/>
      <p:bldP spid="158775" grpId="0" animBg="1"/>
      <p:bldP spid="158776" grpId="0" animBg="1"/>
      <p:bldP spid="158777" grpId="0" animBg="1"/>
      <p:bldP spid="158781" grpId="0" animBg="1"/>
      <p:bldP spid="158786" grpId="0" animBg="1"/>
      <p:bldP spid="158787" grpId="0" animBg="1"/>
      <p:bldP spid="158788" grpId="0" animBg="1"/>
      <p:bldP spid="15879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03_Diapositi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539749" y="404814"/>
            <a:ext cx="8135939" cy="46166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3366"/>
                </a:solidFill>
                <a:latin typeface="Maiandra GD" pitchFamily="34" charset="0"/>
              </a:rPr>
              <a:t>El interior de la Tierra tiene varias </a:t>
            </a:r>
            <a:r>
              <a:rPr lang="es-ES" sz="2400" b="1" u="sng">
                <a:solidFill>
                  <a:srgbClr val="003366"/>
                </a:solidFill>
                <a:latin typeface="Maiandra GD" pitchFamily="34" charset="0"/>
              </a:rPr>
              <a:t>capas concéntricas</a:t>
            </a:r>
            <a:r>
              <a:rPr lang="es-ES" sz="2400" b="1">
                <a:solidFill>
                  <a:srgbClr val="003366"/>
                </a:solidFill>
                <a:latin typeface="Maiandra GD" pitchFamily="34" charset="0"/>
              </a:rPr>
              <a:t>.</a:t>
            </a:r>
          </a:p>
        </p:txBody>
      </p:sp>
      <p:sp>
        <p:nvSpPr>
          <p:cNvPr id="160771" name="Text Box 3"/>
          <p:cNvSpPr txBox="1">
            <a:spLocks noChangeArrowheads="1"/>
          </p:cNvSpPr>
          <p:nvPr/>
        </p:nvSpPr>
        <p:spPr bwMode="auto">
          <a:xfrm>
            <a:off x="611188" y="1557339"/>
            <a:ext cx="7848600" cy="3785652"/>
          </a:xfrm>
          <a:prstGeom prst="rect">
            <a:avLst/>
          </a:prstGeom>
          <a:solidFill>
            <a:srgbClr val="C0C0C0"/>
          </a:solidFill>
          <a:ln w="38100">
            <a:solidFill>
              <a:srgbClr val="9900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003366"/>
                </a:solidFill>
                <a:latin typeface="Century Gothic" pitchFamily="34" charset="0"/>
              </a:rPr>
              <a:t>Su estructura puede estudiarse según dos puntos de vista distintos: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s-ES" sz="2000" b="1">
                <a:solidFill>
                  <a:srgbClr val="003366"/>
                </a:solidFill>
                <a:latin typeface="Century Gothic" pitchFamily="34" charset="0"/>
                <a:sym typeface="Wingdings" pitchFamily="2" charset="2"/>
              </a:rPr>
              <a:t>  </a:t>
            </a:r>
            <a:r>
              <a:rPr lang="es-ES" sz="2000" b="1" u="sng">
                <a:solidFill>
                  <a:srgbClr val="003366"/>
                </a:solidFill>
                <a:latin typeface="Century Gothic" pitchFamily="34" charset="0"/>
                <a:sym typeface="Wingdings" pitchFamily="2" charset="2"/>
              </a:rPr>
              <a:t>ESTRUCTURA GEOQUÍMICA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s-ES" sz="2000" b="1">
                <a:solidFill>
                  <a:srgbClr val="003366"/>
                </a:solidFill>
                <a:latin typeface="Century Gothic" pitchFamily="34" charset="0"/>
                <a:sym typeface="Wingdings" pitchFamily="2" charset="2"/>
              </a:rPr>
              <a:t>Se distinguen 3 capas: CORTEZA, MANTO, NÚCLEO</a:t>
            </a: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endParaRPr lang="es-ES" sz="2000" b="1">
              <a:solidFill>
                <a:srgbClr val="003366"/>
              </a:solidFill>
              <a:latin typeface="Century Gothic" pitchFamily="34" charset="0"/>
              <a:sym typeface="Wingdings" pitchFamily="2" charset="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à"/>
            </a:pPr>
            <a:r>
              <a:rPr lang="es-ES" sz="2000" b="1">
                <a:solidFill>
                  <a:srgbClr val="003366"/>
                </a:solidFill>
                <a:latin typeface="Century Gothic" pitchFamily="34" charset="0"/>
              </a:rPr>
              <a:t>  </a:t>
            </a:r>
            <a:r>
              <a:rPr lang="es-ES" sz="2000" b="1" u="sng">
                <a:solidFill>
                  <a:srgbClr val="003366"/>
                </a:solidFill>
                <a:latin typeface="Century Gothic" pitchFamily="34" charset="0"/>
              </a:rPr>
              <a:t>ESTRUCTURA DINÁMICA</a:t>
            </a:r>
            <a:endParaRPr lang="es-ES_tradnl" sz="2000" b="1" u="sng">
              <a:solidFill>
                <a:srgbClr val="003366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003366"/>
                </a:solidFill>
                <a:latin typeface="Century Gothic" pitchFamily="34" charset="0"/>
              </a:rPr>
              <a:t>Se distinguen 4 capas: LITOSFERA, ASTENOSFERA, MESOSFERA y ENDOSFERA</a:t>
            </a:r>
          </a:p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003366"/>
                </a:solidFill>
                <a:latin typeface="Century Gothic" pitchFamily="34" charset="0"/>
              </a:rPr>
              <a:t>En esta estructura se basa la Teoría de la Tectónica de placas</a:t>
            </a:r>
            <a:endParaRPr lang="es-ES_tradnl" sz="2000" b="1">
              <a:solidFill>
                <a:srgbClr val="00336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60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animBg="1"/>
      <p:bldP spid="16077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2" descr="SECTOR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537325" cy="6858000"/>
          </a:xfrm>
          <a:prstGeom prst="rect">
            <a:avLst/>
          </a:prstGeom>
          <a:noFill/>
        </p:spPr>
      </p:pic>
      <p:pic>
        <p:nvPicPr>
          <p:cNvPr id="161795" name="Picture 3" descr="sector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6537325" cy="6858000"/>
          </a:xfrm>
          <a:prstGeom prst="rect">
            <a:avLst/>
          </a:prstGeom>
          <a:noFill/>
        </p:spPr>
      </p:pic>
      <p:pic>
        <p:nvPicPr>
          <p:cNvPr id="161796" name="Picture 4" descr="sector2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6537325" cy="6858000"/>
          </a:xfrm>
          <a:prstGeom prst="rect">
            <a:avLst/>
          </a:prstGeom>
          <a:noFill/>
        </p:spPr>
      </p:pic>
      <p:pic>
        <p:nvPicPr>
          <p:cNvPr id="161797" name="Picture 5" descr="sector2b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6538913" cy="6858000"/>
          </a:xfrm>
          <a:prstGeom prst="rect">
            <a:avLst/>
          </a:prstGeom>
          <a:noFill/>
        </p:spPr>
      </p:pic>
      <p:pic>
        <p:nvPicPr>
          <p:cNvPr id="161798" name="Picture 6" descr="sector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0"/>
            <a:ext cx="6538913" cy="6858000"/>
          </a:xfrm>
          <a:prstGeom prst="rect">
            <a:avLst/>
          </a:prstGeom>
          <a:noFill/>
        </p:spPr>
      </p:pic>
      <p:pic>
        <p:nvPicPr>
          <p:cNvPr id="161799" name="Picture 7" descr="sector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6537325" cy="6858000"/>
          </a:xfrm>
          <a:prstGeom prst="rect">
            <a:avLst/>
          </a:prstGeom>
          <a:noFill/>
        </p:spPr>
      </p:pic>
      <p:pic>
        <p:nvPicPr>
          <p:cNvPr id="161800" name="Picture 8" descr="sector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0638" y="-44450"/>
            <a:ext cx="6580188" cy="6902450"/>
          </a:xfrm>
          <a:prstGeom prst="rect">
            <a:avLst/>
          </a:prstGeom>
          <a:noFill/>
        </p:spPr>
      </p:pic>
      <p:sp>
        <p:nvSpPr>
          <p:cNvPr id="161801" name="Text Box 9"/>
          <p:cNvSpPr txBox="1">
            <a:spLocks noChangeArrowheads="1"/>
          </p:cNvSpPr>
          <p:nvPr/>
        </p:nvSpPr>
        <p:spPr bwMode="auto">
          <a:xfrm rot="368946">
            <a:off x="677778" y="1412846"/>
            <a:ext cx="16067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LITOSFERA</a:t>
            </a:r>
            <a:endParaRPr lang="es-ES" sz="200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 rot="602913">
            <a:off x="1395295" y="2706658"/>
            <a:ext cx="17972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MESOSFERA</a:t>
            </a:r>
            <a:endParaRPr lang="es-ES" sz="200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803" name="Text Box 11"/>
          <p:cNvSpPr txBox="1">
            <a:spLocks noChangeArrowheads="1"/>
          </p:cNvSpPr>
          <p:nvPr/>
        </p:nvSpPr>
        <p:spPr bwMode="auto">
          <a:xfrm rot="615296">
            <a:off x="1900183" y="4506883"/>
            <a:ext cx="17844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ENDOSFERA</a:t>
            </a:r>
            <a:endParaRPr lang="es-ES" sz="200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1804" name="Text Box 12"/>
          <p:cNvSpPr txBox="1">
            <a:spLocks noChangeArrowheads="1"/>
          </p:cNvSpPr>
          <p:nvPr/>
        </p:nvSpPr>
        <p:spPr bwMode="auto">
          <a:xfrm>
            <a:off x="5653089" y="1190626"/>
            <a:ext cx="31670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000066"/>
                </a:solidFill>
                <a:latin typeface="Arial" charset="0"/>
              </a:rPr>
              <a:t>CORTEZA CONTINENTAL</a:t>
            </a:r>
            <a:endParaRPr lang="es-ES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1805" name="WordArt 13"/>
          <p:cNvSpPr>
            <a:spLocks noChangeArrowheads="1" noChangeShapeType="1" noTextEdit="1"/>
          </p:cNvSpPr>
          <p:nvPr/>
        </p:nvSpPr>
        <p:spPr bwMode="auto">
          <a:xfrm rot="-1344219">
            <a:off x="1808163" y="1824038"/>
            <a:ext cx="1674812" cy="4095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s-ES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ASTENOSFERA</a:t>
            </a:r>
          </a:p>
        </p:txBody>
      </p:sp>
      <p:sp>
        <p:nvSpPr>
          <p:cNvPr id="161806" name="Text Box 14"/>
          <p:cNvSpPr txBox="1">
            <a:spLocks noChangeArrowheads="1"/>
          </p:cNvSpPr>
          <p:nvPr/>
        </p:nvSpPr>
        <p:spPr bwMode="auto">
          <a:xfrm>
            <a:off x="5651501" y="1766889"/>
            <a:ext cx="25923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000066"/>
                </a:solidFill>
                <a:latin typeface="Arial" charset="0"/>
              </a:rPr>
              <a:t>CORTEZA OCEÁNICA</a:t>
            </a:r>
            <a:endParaRPr lang="es-ES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1807" name="Text Box 15"/>
          <p:cNvSpPr txBox="1">
            <a:spLocks noChangeArrowheads="1"/>
          </p:cNvSpPr>
          <p:nvPr/>
        </p:nvSpPr>
        <p:spPr bwMode="auto">
          <a:xfrm>
            <a:off x="4787900" y="2565401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000066"/>
                </a:solidFill>
                <a:latin typeface="Arial" charset="0"/>
              </a:rPr>
              <a:t>MANTO SUPERIOR</a:t>
            </a:r>
            <a:endParaRPr lang="es-ES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1808" name="Text Box 16"/>
          <p:cNvSpPr txBox="1">
            <a:spLocks noChangeArrowheads="1"/>
          </p:cNvSpPr>
          <p:nvPr/>
        </p:nvSpPr>
        <p:spPr bwMode="auto">
          <a:xfrm>
            <a:off x="4500564" y="3284539"/>
            <a:ext cx="2447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000066"/>
                </a:solidFill>
                <a:latin typeface="Arial" charset="0"/>
              </a:rPr>
              <a:t>MANTO INFERIOR</a:t>
            </a:r>
            <a:endParaRPr lang="es-ES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1809" name="Text Box 17"/>
          <p:cNvSpPr txBox="1">
            <a:spLocks noChangeArrowheads="1"/>
          </p:cNvSpPr>
          <p:nvPr/>
        </p:nvSpPr>
        <p:spPr bwMode="auto">
          <a:xfrm>
            <a:off x="3995739" y="4149726"/>
            <a:ext cx="26654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000066"/>
                </a:solidFill>
                <a:latin typeface="Arial" charset="0"/>
              </a:rPr>
              <a:t>NÚCLEO EXTERNO</a:t>
            </a:r>
            <a:endParaRPr lang="es-ES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1810" name="Text Box 18"/>
          <p:cNvSpPr txBox="1">
            <a:spLocks noChangeArrowheads="1"/>
          </p:cNvSpPr>
          <p:nvPr/>
        </p:nvSpPr>
        <p:spPr bwMode="auto">
          <a:xfrm>
            <a:off x="3348039" y="5876926"/>
            <a:ext cx="2447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000066"/>
                </a:solidFill>
                <a:latin typeface="Arial" charset="0"/>
              </a:rPr>
              <a:t>NÚCLEO INTERNO</a:t>
            </a:r>
            <a:endParaRPr lang="es-ES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161811" name="Text Box 19"/>
          <p:cNvSpPr txBox="1">
            <a:spLocks noChangeArrowheads="1"/>
          </p:cNvSpPr>
          <p:nvPr/>
        </p:nvSpPr>
        <p:spPr bwMode="auto">
          <a:xfrm>
            <a:off x="5508625" y="2276476"/>
            <a:ext cx="2808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solidFill>
                  <a:srgbClr val="52527A"/>
                </a:solidFill>
                <a:latin typeface="Arial" charset="0"/>
              </a:rPr>
              <a:t>Canal de baja velocidad</a:t>
            </a:r>
            <a:endParaRPr lang="es-ES">
              <a:solidFill>
                <a:srgbClr val="52527A"/>
              </a:solidFill>
              <a:latin typeface="Arial" charset="0"/>
            </a:endParaRPr>
          </a:p>
        </p:txBody>
      </p:sp>
      <p:sp>
        <p:nvSpPr>
          <p:cNvPr id="161812" name="Text Box 20"/>
          <p:cNvSpPr txBox="1">
            <a:spLocks noChangeArrowheads="1"/>
          </p:cNvSpPr>
          <p:nvPr/>
        </p:nvSpPr>
        <p:spPr bwMode="auto">
          <a:xfrm>
            <a:off x="4211640" y="4868864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solidFill>
                  <a:schemeClr val="tx2"/>
                </a:solidFill>
                <a:latin typeface="Arial Narrow" pitchFamily="34" charset="0"/>
              </a:rPr>
              <a:t>Disc. Lehman-Wiechert</a:t>
            </a:r>
            <a:endParaRPr lang="es-ES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61813" name="Text Box 21"/>
          <p:cNvSpPr txBox="1">
            <a:spLocks noChangeArrowheads="1"/>
          </p:cNvSpPr>
          <p:nvPr/>
        </p:nvSpPr>
        <p:spPr bwMode="auto">
          <a:xfrm>
            <a:off x="4643440" y="3860801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E884D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Disc. Gütemberg</a:t>
            </a:r>
            <a:endParaRPr lang="es-ES" b="1">
              <a:solidFill>
                <a:srgbClr val="E884D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61814" name="Text Box 22"/>
          <p:cNvSpPr txBox="1">
            <a:spLocks noChangeArrowheads="1"/>
          </p:cNvSpPr>
          <p:nvPr/>
        </p:nvSpPr>
        <p:spPr bwMode="auto">
          <a:xfrm>
            <a:off x="5076825" y="2924176"/>
            <a:ext cx="187325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solidFill>
                  <a:schemeClr val="tx2"/>
                </a:solidFill>
                <a:latin typeface="Arial Narrow" pitchFamily="34" charset="0"/>
              </a:rPr>
              <a:t>Disc. Repetti</a:t>
            </a:r>
            <a:endParaRPr lang="es-ES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61815" name="Text Box 23"/>
          <p:cNvSpPr txBox="1">
            <a:spLocks noChangeArrowheads="1"/>
          </p:cNvSpPr>
          <p:nvPr/>
        </p:nvSpPr>
        <p:spPr bwMode="auto">
          <a:xfrm>
            <a:off x="5508625" y="1989139"/>
            <a:ext cx="2376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b="1">
                <a:solidFill>
                  <a:srgbClr val="E884D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Disc. Mohorovicic</a:t>
            </a:r>
            <a:endParaRPr lang="es-ES" b="1">
              <a:solidFill>
                <a:srgbClr val="E884D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61816" name="Text Box 24"/>
          <p:cNvSpPr txBox="1">
            <a:spLocks noChangeArrowheads="1"/>
          </p:cNvSpPr>
          <p:nvPr/>
        </p:nvSpPr>
        <p:spPr bwMode="auto">
          <a:xfrm>
            <a:off x="5795963" y="1484313"/>
            <a:ext cx="1727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solidFill>
                  <a:schemeClr val="tx2"/>
                </a:solidFill>
                <a:latin typeface="Arial Narrow" pitchFamily="34" charset="0"/>
              </a:rPr>
              <a:t>Disc. Conrad</a:t>
            </a:r>
            <a:endParaRPr lang="es-E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61817" name="Text Box 25"/>
          <p:cNvSpPr txBox="1">
            <a:spLocks noChangeArrowheads="1"/>
          </p:cNvSpPr>
          <p:nvPr/>
        </p:nvSpPr>
        <p:spPr bwMode="auto">
          <a:xfrm>
            <a:off x="1762125" y="188913"/>
            <a:ext cx="5689600" cy="369332"/>
          </a:xfrm>
          <a:prstGeom prst="rect">
            <a:avLst/>
          </a:prstGeom>
          <a:solidFill>
            <a:srgbClr val="D9E0F1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tx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b="1">
                <a:solidFill>
                  <a:srgbClr val="0456A8"/>
                </a:solidFill>
                <a:latin typeface="Arial" charset="0"/>
              </a:rPr>
              <a:t>ESTRUCTURA DE LA TIERRA</a:t>
            </a:r>
            <a:endParaRPr lang="es-ES" b="1">
              <a:solidFill>
                <a:srgbClr val="0456A8"/>
              </a:solidFill>
              <a:latin typeface="Arial" charset="0"/>
            </a:endParaRPr>
          </a:p>
        </p:txBody>
      </p:sp>
      <p:sp>
        <p:nvSpPr>
          <p:cNvPr id="161818" name="Text Box 26"/>
          <p:cNvSpPr txBox="1">
            <a:spLocks noChangeArrowheads="1"/>
          </p:cNvSpPr>
          <p:nvPr/>
        </p:nvSpPr>
        <p:spPr bwMode="auto">
          <a:xfrm rot="16200000">
            <a:off x="-773112" y="4237008"/>
            <a:ext cx="3168650" cy="400110"/>
          </a:xfrm>
          <a:prstGeom prst="rect">
            <a:avLst/>
          </a:prstGeom>
          <a:solidFill>
            <a:srgbClr val="FF9900">
              <a:alpha val="82001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>
                <a:solidFill>
                  <a:srgbClr val="003366"/>
                </a:solidFill>
                <a:latin typeface="Century Gothic" pitchFamily="34" charset="0"/>
              </a:rPr>
              <a:t>ESTRUCTURA DINÁMICA</a:t>
            </a:r>
            <a:endParaRPr lang="es-ES" sz="2000" b="1">
              <a:solidFill>
                <a:srgbClr val="003366"/>
              </a:solidFill>
              <a:latin typeface="Century Gothic" pitchFamily="34" charset="0"/>
            </a:endParaRPr>
          </a:p>
        </p:txBody>
      </p:sp>
      <p:sp>
        <p:nvSpPr>
          <p:cNvPr id="161819" name="Text Box 27"/>
          <p:cNvSpPr txBox="1">
            <a:spLocks noChangeArrowheads="1"/>
          </p:cNvSpPr>
          <p:nvPr/>
        </p:nvSpPr>
        <p:spPr bwMode="auto">
          <a:xfrm rot="5400000">
            <a:off x="6607970" y="4199702"/>
            <a:ext cx="3525837" cy="40011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 b="1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ESTRUCTURA GEOQUÍMICA</a:t>
            </a:r>
            <a:endParaRPr lang="es-ES" sz="2000" b="1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1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1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1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1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18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1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1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18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1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1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20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61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61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10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10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801" grpId="0"/>
      <p:bldP spid="161802" grpId="0"/>
      <p:bldP spid="161803" grpId="0"/>
      <p:bldP spid="161804" grpId="0"/>
      <p:bldP spid="161805" grpId="0" animBg="1"/>
      <p:bldP spid="161806" grpId="0"/>
      <p:bldP spid="161807" grpId="0"/>
      <p:bldP spid="161808" grpId="0"/>
      <p:bldP spid="161809" grpId="0"/>
      <p:bldP spid="161810" grpId="0"/>
      <p:bldP spid="161811" grpId="0"/>
      <p:bldP spid="161812" grpId="0"/>
      <p:bldP spid="161813" grpId="0"/>
      <p:bldP spid="161814" grpId="0"/>
      <p:bldP spid="161815" grpId="0"/>
      <p:bldP spid="161816" grpId="0"/>
      <p:bldP spid="161817" grpId="0" animBg="1"/>
      <p:bldP spid="1618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2"/>
          <p:cNvSpPr txBox="1">
            <a:spLocks noChangeArrowheads="1"/>
          </p:cNvSpPr>
          <p:nvPr/>
        </p:nvSpPr>
        <p:spPr bwMode="auto">
          <a:xfrm>
            <a:off x="539751" y="549276"/>
            <a:ext cx="8208963" cy="5826210"/>
          </a:xfrm>
          <a:prstGeom prst="rect">
            <a:avLst/>
          </a:prstGeom>
          <a:solidFill>
            <a:srgbClr val="E884DA"/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s-ES_tradnl" sz="2400" b="1" u="sng">
                <a:solidFill>
                  <a:srgbClr val="003366"/>
                </a:solidFill>
                <a:latin typeface="Maiandra GD" pitchFamily="34" charset="0"/>
              </a:rPr>
              <a:t>Corteza</a:t>
            </a:r>
            <a:r>
              <a:rPr lang="es-ES_tradnl" b="1">
                <a:solidFill>
                  <a:srgbClr val="003366"/>
                </a:solidFill>
                <a:latin typeface="Arial" charset="0"/>
              </a:rPr>
              <a:t>:</a:t>
            </a:r>
            <a:r>
              <a:rPr lang="es-ES_tradnl">
                <a:solidFill>
                  <a:srgbClr val="003366"/>
                </a:solidFill>
                <a:latin typeface="Arial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s-ES_tradnl">
                <a:solidFill>
                  <a:srgbClr val="003366"/>
                </a:solidFill>
                <a:latin typeface="Arial" charset="0"/>
              </a:rPr>
              <a:t>Capa sólida. Su </a:t>
            </a:r>
            <a:r>
              <a:rPr lang="es-ES_tradnl" u="sng">
                <a:solidFill>
                  <a:srgbClr val="003366"/>
                </a:solidFill>
                <a:latin typeface="Arial" charset="0"/>
              </a:rPr>
              <a:t>espesor</a:t>
            </a:r>
            <a:r>
              <a:rPr lang="es-ES_tradnl">
                <a:solidFill>
                  <a:srgbClr val="003366"/>
                </a:solidFill>
                <a:latin typeface="Arial" charset="0"/>
              </a:rPr>
              <a:t> varía: Bajo el océano: 6 - 12 km </a:t>
            </a:r>
          </a:p>
          <a:p>
            <a:pPr>
              <a:lnSpc>
                <a:spcPct val="115000"/>
              </a:lnSpc>
            </a:pPr>
            <a:r>
              <a:rPr lang="es-ES_tradnl">
                <a:solidFill>
                  <a:srgbClr val="003366"/>
                </a:solidFill>
                <a:latin typeface="Arial" charset="0"/>
              </a:rPr>
              <a:t>                                                  Bajo los continentes: 25 - 70 km</a:t>
            </a:r>
          </a:p>
          <a:p>
            <a:pPr>
              <a:lnSpc>
                <a:spcPct val="115000"/>
              </a:lnSpc>
            </a:pPr>
            <a:r>
              <a:rPr lang="es-ES_tradnl">
                <a:solidFill>
                  <a:srgbClr val="003366"/>
                </a:solidFill>
                <a:latin typeface="Arial" charset="0"/>
              </a:rPr>
              <a:t>Es la menos densa (con silicatos de Al).</a:t>
            </a:r>
          </a:p>
          <a:p>
            <a:pPr>
              <a:lnSpc>
                <a:spcPct val="115000"/>
              </a:lnSpc>
            </a:pPr>
            <a:endParaRPr lang="es-ES_tradnl">
              <a:solidFill>
                <a:srgbClr val="003366"/>
              </a:solidFill>
              <a:latin typeface="Arial" charset="0"/>
            </a:endParaRPr>
          </a:p>
          <a:p>
            <a:pPr>
              <a:lnSpc>
                <a:spcPct val="115000"/>
              </a:lnSpc>
            </a:pPr>
            <a:r>
              <a:rPr lang="es-ES_tradnl" sz="2400" b="1" u="sng">
                <a:solidFill>
                  <a:srgbClr val="003366"/>
                </a:solidFill>
                <a:latin typeface="Maiandra GD" pitchFamily="34" charset="0"/>
              </a:rPr>
              <a:t>Manto</a:t>
            </a:r>
            <a:r>
              <a:rPr lang="es-ES_tradnl" sz="2400" b="1">
                <a:solidFill>
                  <a:srgbClr val="003366"/>
                </a:solidFill>
                <a:latin typeface="Maiandra GD" pitchFamily="34" charset="0"/>
              </a:rPr>
              <a:t>:</a:t>
            </a:r>
            <a:r>
              <a:rPr lang="es-ES_tradnl" sz="2400">
                <a:solidFill>
                  <a:srgbClr val="003366"/>
                </a:solidFill>
                <a:latin typeface="Maiandra GD" pitchFamily="34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s-ES_tradnl">
                <a:solidFill>
                  <a:srgbClr val="003366"/>
                </a:solidFill>
                <a:latin typeface="Arial" charset="0"/>
              </a:rPr>
              <a:t>- Capa sólida aunque con cierta </a:t>
            </a:r>
            <a:r>
              <a:rPr lang="es-ES_tradnl" u="sng">
                <a:solidFill>
                  <a:srgbClr val="003366"/>
                </a:solidFill>
                <a:latin typeface="Arial" charset="0"/>
              </a:rPr>
              <a:t>plasticidad</a:t>
            </a:r>
            <a:r>
              <a:rPr lang="es-ES_tradnl">
                <a:solidFill>
                  <a:srgbClr val="003366"/>
                </a:solidFill>
                <a:latin typeface="Arial" charset="0"/>
              </a:rPr>
              <a:t>. Gran espesor.</a:t>
            </a:r>
          </a:p>
          <a:p>
            <a:pPr>
              <a:lnSpc>
                <a:spcPct val="115000"/>
              </a:lnSpc>
            </a:pPr>
            <a:r>
              <a:rPr lang="es-ES">
                <a:solidFill>
                  <a:srgbClr val="003366"/>
                </a:solidFill>
                <a:latin typeface="Arial" charset="0"/>
              </a:rPr>
              <a:t>- Más densa que la corteza (con silicatos de Mg y Fe)</a:t>
            </a:r>
            <a:endParaRPr lang="es-ES_tradnl">
              <a:solidFill>
                <a:srgbClr val="003366"/>
              </a:solidFill>
              <a:latin typeface="Arial" charset="0"/>
            </a:endParaRPr>
          </a:p>
          <a:p>
            <a:pPr>
              <a:lnSpc>
                <a:spcPct val="115000"/>
              </a:lnSpc>
              <a:buFontTx/>
              <a:buChar char="-"/>
            </a:pPr>
            <a:r>
              <a:rPr lang="es-ES_tradnl">
                <a:solidFill>
                  <a:srgbClr val="003366"/>
                </a:solidFill>
                <a:latin typeface="Arial" charset="0"/>
              </a:rPr>
              <a:t>Su límite se sitúa a </a:t>
            </a:r>
            <a:r>
              <a:rPr lang="es-ES_tradnl" b="1">
                <a:solidFill>
                  <a:srgbClr val="003366"/>
                </a:solidFill>
                <a:latin typeface="Arial" charset="0"/>
              </a:rPr>
              <a:t>2900 km</a:t>
            </a:r>
            <a:r>
              <a:rPr lang="es-ES_tradnl">
                <a:solidFill>
                  <a:srgbClr val="003366"/>
                </a:solidFill>
                <a:latin typeface="Arial" charset="0"/>
              </a:rPr>
              <a:t> (Discontinuidad de Gütemberg). </a:t>
            </a:r>
          </a:p>
          <a:p>
            <a:pPr>
              <a:lnSpc>
                <a:spcPct val="115000"/>
              </a:lnSpc>
            </a:pPr>
            <a:endParaRPr lang="es-ES_tradnl">
              <a:solidFill>
                <a:srgbClr val="003366"/>
              </a:solidFill>
              <a:latin typeface="Arial" charset="0"/>
            </a:endParaRPr>
          </a:p>
          <a:p>
            <a:pPr>
              <a:lnSpc>
                <a:spcPct val="115000"/>
              </a:lnSpc>
            </a:pPr>
            <a:r>
              <a:rPr lang="es-ES_tradnl" sz="2400" b="1" u="sng">
                <a:solidFill>
                  <a:srgbClr val="003366"/>
                </a:solidFill>
                <a:latin typeface="Maiandra GD" pitchFamily="34" charset="0"/>
              </a:rPr>
              <a:t>Núcleo</a:t>
            </a:r>
            <a:r>
              <a:rPr lang="es-ES_tradnl" sz="2400" b="1">
                <a:solidFill>
                  <a:srgbClr val="003366"/>
                </a:solidFill>
                <a:latin typeface="Maiandra GD" pitchFamily="34" charset="0"/>
              </a:rPr>
              <a:t>:</a:t>
            </a:r>
            <a:r>
              <a:rPr lang="es-ES_tradnl">
                <a:latin typeface="Arial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s-ES" u="sng">
                <a:solidFill>
                  <a:srgbClr val="003366"/>
                </a:solidFill>
                <a:latin typeface="Arial" charset="0"/>
              </a:rPr>
              <a:t>Muy denso</a:t>
            </a:r>
            <a:r>
              <a:rPr lang="es-ES">
                <a:solidFill>
                  <a:srgbClr val="003366"/>
                </a:solidFill>
                <a:latin typeface="Arial" charset="0"/>
              </a:rPr>
              <a:t>. Con silicatos de Fe y Ni.</a:t>
            </a:r>
          </a:p>
          <a:p>
            <a:pPr>
              <a:lnSpc>
                <a:spcPct val="115000"/>
              </a:lnSpc>
            </a:pPr>
            <a:r>
              <a:rPr lang="es-ES">
                <a:solidFill>
                  <a:srgbClr val="003366"/>
                </a:solidFill>
                <a:latin typeface="Arial" charset="0"/>
              </a:rPr>
              <a:t>Tiene un espesor de unos </a:t>
            </a:r>
            <a:r>
              <a:rPr lang="es-ES" b="1">
                <a:solidFill>
                  <a:srgbClr val="003366"/>
                </a:solidFill>
                <a:latin typeface="Arial" charset="0"/>
              </a:rPr>
              <a:t>3400 km.</a:t>
            </a:r>
            <a:r>
              <a:rPr lang="es-ES">
                <a:solidFill>
                  <a:srgbClr val="003366"/>
                </a:solidFill>
                <a:latin typeface="Arial" charset="0"/>
              </a:rPr>
              <a:t> Con:</a:t>
            </a:r>
          </a:p>
          <a:p>
            <a:pPr>
              <a:lnSpc>
                <a:spcPct val="115000"/>
              </a:lnSpc>
            </a:pPr>
            <a:r>
              <a:rPr lang="es-ES" b="1">
                <a:solidFill>
                  <a:srgbClr val="003366"/>
                </a:solidFill>
                <a:latin typeface="Arial" charset="0"/>
                <a:sym typeface="Wingdings" pitchFamily="2" charset="2"/>
              </a:rPr>
              <a:t> Núcleo Externo: </a:t>
            </a:r>
            <a:r>
              <a:rPr lang="es-ES_tradnl">
                <a:solidFill>
                  <a:srgbClr val="003366"/>
                </a:solidFill>
                <a:latin typeface="Arial" charset="0"/>
              </a:rPr>
              <a:t>muy denso y en estado </a:t>
            </a:r>
            <a:r>
              <a:rPr lang="es-ES_tradnl" b="1">
                <a:solidFill>
                  <a:srgbClr val="003366"/>
                </a:solidFill>
                <a:latin typeface="Arial" charset="0"/>
              </a:rPr>
              <a:t>líquido </a:t>
            </a:r>
            <a:r>
              <a:rPr lang="es-ES_tradnl">
                <a:solidFill>
                  <a:srgbClr val="003366"/>
                </a:solidFill>
                <a:latin typeface="Arial" charset="0"/>
              </a:rPr>
              <a:t>(las "ondas S" desaparecen a partir de él).</a:t>
            </a:r>
          </a:p>
          <a:p>
            <a:pPr>
              <a:lnSpc>
                <a:spcPct val="115000"/>
              </a:lnSpc>
            </a:pPr>
            <a:r>
              <a:rPr lang="es-ES_tradnl">
                <a:solidFill>
                  <a:srgbClr val="003366"/>
                </a:solidFill>
                <a:latin typeface="Arial" charset="0"/>
                <a:sym typeface="Wingdings" pitchFamily="2" charset="2"/>
              </a:rPr>
              <a:t> </a:t>
            </a:r>
            <a:r>
              <a:rPr lang="es-ES_tradnl" b="1">
                <a:solidFill>
                  <a:srgbClr val="003366"/>
                </a:solidFill>
                <a:latin typeface="Arial" charset="0"/>
              </a:rPr>
              <a:t>Núcleo Interno:</a:t>
            </a:r>
            <a:r>
              <a:rPr lang="es-ES_tradnl">
                <a:solidFill>
                  <a:srgbClr val="003366"/>
                </a:solidFill>
                <a:latin typeface="Arial" charset="0"/>
              </a:rPr>
              <a:t> </a:t>
            </a:r>
            <a:r>
              <a:rPr lang="es-ES_tradnl" u="sng">
                <a:solidFill>
                  <a:srgbClr val="003366"/>
                </a:solidFill>
                <a:latin typeface="Arial" charset="0"/>
              </a:rPr>
              <a:t>la capa más densa</a:t>
            </a:r>
            <a:r>
              <a:rPr lang="es-ES_tradnl">
                <a:solidFill>
                  <a:srgbClr val="003366"/>
                </a:solidFill>
                <a:latin typeface="Arial" charset="0"/>
              </a:rPr>
              <a:t> de la Tierra. Suponemos que </a:t>
            </a:r>
            <a:r>
              <a:rPr lang="es-ES_tradnl" b="1">
                <a:solidFill>
                  <a:srgbClr val="003366"/>
                </a:solidFill>
                <a:latin typeface="Arial" charset="0"/>
              </a:rPr>
              <a:t>sólida</a:t>
            </a:r>
            <a:r>
              <a:rPr lang="es-ES_tradnl">
                <a:solidFill>
                  <a:srgbClr val="003366"/>
                </a:solidFill>
                <a:latin typeface="Arial" charset="0"/>
              </a:rPr>
              <a:t> y de carácter metálico. Forma la parte central del planeta. </a:t>
            </a:r>
          </a:p>
        </p:txBody>
      </p:sp>
      <p:sp>
        <p:nvSpPr>
          <p:cNvPr id="162819" name="Text Box 3"/>
          <p:cNvSpPr txBox="1">
            <a:spLocks noChangeArrowheads="1"/>
          </p:cNvSpPr>
          <p:nvPr/>
        </p:nvSpPr>
        <p:spPr bwMode="auto">
          <a:xfrm>
            <a:off x="4176714" y="0"/>
            <a:ext cx="49672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E884D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MODELO  GEOQUÍMICO</a:t>
            </a:r>
            <a:endParaRPr lang="es-ES_tradnl" sz="2400" b="1">
              <a:solidFill>
                <a:srgbClr val="E884D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8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28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28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28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2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28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28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628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628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628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build="allAtOnce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02_Diapositi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Eart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20651"/>
            <a:ext cx="7848600" cy="6611938"/>
          </a:xfrm>
          <a:prstGeom prst="rect">
            <a:avLst/>
          </a:prstGeom>
          <a:noFill/>
          <a:ln w="57150">
            <a:solidFill>
              <a:srgbClr val="003366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rrowheads="1"/>
          </p:cNvSpPr>
          <p:nvPr/>
        </p:nvSpPr>
        <p:spPr bwMode="auto">
          <a:xfrm>
            <a:off x="539751" y="836614"/>
            <a:ext cx="8208963" cy="5613845"/>
          </a:xfrm>
          <a:prstGeom prst="rect">
            <a:avLst/>
          </a:prstGeom>
          <a:solidFill>
            <a:srgbClr val="FF9900">
              <a:alpha val="86000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s-ES_tradnl" sz="2400" b="1" u="sng">
                <a:solidFill>
                  <a:srgbClr val="003366"/>
                </a:solidFill>
                <a:latin typeface="Maiandra GD" pitchFamily="34" charset="0"/>
              </a:rPr>
              <a:t>Litosfera</a:t>
            </a:r>
            <a:r>
              <a:rPr lang="es-ES_tradnl" b="1">
                <a:solidFill>
                  <a:srgbClr val="003366"/>
                </a:solidFill>
                <a:latin typeface="Arial" charset="0"/>
              </a:rPr>
              <a:t>:</a:t>
            </a:r>
            <a:r>
              <a:rPr lang="es-ES_tradnl">
                <a:solidFill>
                  <a:srgbClr val="003366"/>
                </a:solidFill>
                <a:latin typeface="Arial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s-ES_tradnl">
                <a:solidFill>
                  <a:srgbClr val="003366"/>
                </a:solidFill>
                <a:latin typeface="Arial" charset="0"/>
              </a:rPr>
              <a:t>Capa rígida que engloba CORTEZA + parte del MANTO SUPERIOR</a:t>
            </a:r>
          </a:p>
          <a:p>
            <a:pPr>
              <a:lnSpc>
                <a:spcPct val="115000"/>
              </a:lnSpc>
            </a:pPr>
            <a:r>
              <a:rPr lang="es-ES">
                <a:solidFill>
                  <a:srgbClr val="003366"/>
                </a:solidFill>
                <a:latin typeface="Arial" charset="0"/>
              </a:rPr>
              <a:t>La litosfera está </a:t>
            </a:r>
            <a:r>
              <a:rPr lang="es-ES" u="sng">
                <a:solidFill>
                  <a:srgbClr val="003366"/>
                </a:solidFill>
                <a:latin typeface="Arial" charset="0"/>
              </a:rPr>
              <a:t>FRAGMENTADA</a:t>
            </a:r>
            <a:r>
              <a:rPr lang="es-ES">
                <a:solidFill>
                  <a:srgbClr val="003366"/>
                </a:solidFill>
                <a:latin typeface="Arial" charset="0"/>
              </a:rPr>
              <a:t> en las </a:t>
            </a:r>
            <a:r>
              <a:rPr lang="es-ES" u="sng">
                <a:solidFill>
                  <a:srgbClr val="003366"/>
                </a:solidFill>
                <a:latin typeface="Arial" charset="0"/>
                <a:hlinkClick r:id="rId3" action="ppaction://hlinksldjump"/>
              </a:rPr>
              <a:t>PLACAS LITOSFÉRICAS</a:t>
            </a:r>
            <a:endParaRPr lang="es-ES_tradnl" u="sng">
              <a:solidFill>
                <a:srgbClr val="003366"/>
              </a:solidFill>
              <a:latin typeface="Arial" charset="0"/>
            </a:endParaRPr>
          </a:p>
          <a:p>
            <a:pPr>
              <a:lnSpc>
                <a:spcPct val="115000"/>
              </a:lnSpc>
            </a:pPr>
            <a:r>
              <a:rPr lang="es-ES_tradnl">
                <a:solidFill>
                  <a:srgbClr val="003366"/>
                </a:solidFill>
                <a:latin typeface="Arial" charset="0"/>
              </a:rPr>
              <a:t>Su </a:t>
            </a:r>
            <a:r>
              <a:rPr lang="es-ES_tradnl" u="sng">
                <a:solidFill>
                  <a:srgbClr val="003366"/>
                </a:solidFill>
                <a:latin typeface="Arial" charset="0"/>
              </a:rPr>
              <a:t>espesor</a:t>
            </a:r>
            <a:r>
              <a:rPr lang="es-ES_tradnl">
                <a:solidFill>
                  <a:srgbClr val="003366"/>
                </a:solidFill>
                <a:latin typeface="Arial" charset="0"/>
              </a:rPr>
              <a:t> es de unos 100 km</a:t>
            </a:r>
          </a:p>
          <a:p>
            <a:pPr>
              <a:lnSpc>
                <a:spcPct val="115000"/>
              </a:lnSpc>
            </a:pPr>
            <a:endParaRPr lang="es-ES_tradnl">
              <a:solidFill>
                <a:srgbClr val="003366"/>
              </a:solidFill>
              <a:latin typeface="Arial" charset="0"/>
            </a:endParaRPr>
          </a:p>
          <a:p>
            <a:pPr>
              <a:lnSpc>
                <a:spcPct val="115000"/>
              </a:lnSpc>
            </a:pPr>
            <a:r>
              <a:rPr lang="es-ES_tradnl" sz="2400" b="1" u="sng">
                <a:solidFill>
                  <a:srgbClr val="003366"/>
                </a:solidFill>
                <a:latin typeface="Maiandra GD" pitchFamily="34" charset="0"/>
              </a:rPr>
              <a:t>Astenosfera</a:t>
            </a:r>
            <a:r>
              <a:rPr lang="es-ES_tradnl" sz="2400" b="1">
                <a:solidFill>
                  <a:srgbClr val="003366"/>
                </a:solidFill>
                <a:latin typeface="Maiandra GD" pitchFamily="34" charset="0"/>
              </a:rPr>
              <a:t>:</a:t>
            </a:r>
            <a:r>
              <a:rPr lang="es-ES_tradnl" sz="2400">
                <a:solidFill>
                  <a:srgbClr val="003366"/>
                </a:solidFill>
                <a:latin typeface="Maiandra GD" pitchFamily="34" charset="0"/>
              </a:rPr>
              <a:t> 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es-ES_tradnl">
                <a:solidFill>
                  <a:srgbClr val="003366"/>
                </a:solidFill>
                <a:latin typeface="Arial" charset="0"/>
              </a:rPr>
              <a:t> Capa </a:t>
            </a:r>
            <a:r>
              <a:rPr lang="es-ES_tradnl" u="sng">
                <a:solidFill>
                  <a:srgbClr val="003366"/>
                </a:solidFill>
                <a:latin typeface="Arial" charset="0"/>
              </a:rPr>
              <a:t>plástica</a:t>
            </a:r>
            <a:r>
              <a:rPr lang="es-ES_tradnl">
                <a:solidFill>
                  <a:srgbClr val="003366"/>
                </a:solidFill>
                <a:latin typeface="Arial" charset="0"/>
              </a:rPr>
              <a:t> (parte de las rocas están fundidas). 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es-ES_tradnl">
                <a:solidFill>
                  <a:srgbClr val="003366"/>
                </a:solidFill>
                <a:latin typeface="Arial" charset="0"/>
              </a:rPr>
              <a:t> Coincide con el canal de baja velocidad</a:t>
            </a:r>
          </a:p>
          <a:p>
            <a:pPr>
              <a:lnSpc>
                <a:spcPct val="115000"/>
              </a:lnSpc>
              <a:buFontTx/>
              <a:buChar char="-"/>
            </a:pPr>
            <a:r>
              <a:rPr lang="es-ES_tradnl">
                <a:solidFill>
                  <a:srgbClr val="003366"/>
                </a:solidFill>
                <a:latin typeface="Arial" charset="0"/>
              </a:rPr>
              <a:t> Se ha descubierto que no es realmente una capa, sino que es </a:t>
            </a:r>
            <a:r>
              <a:rPr lang="es-ES_tradnl" u="sng">
                <a:solidFill>
                  <a:srgbClr val="003366"/>
                </a:solidFill>
                <a:latin typeface="Arial" charset="0"/>
              </a:rPr>
              <a:t>discontinua</a:t>
            </a:r>
          </a:p>
          <a:p>
            <a:pPr>
              <a:lnSpc>
                <a:spcPct val="115000"/>
              </a:lnSpc>
              <a:buFontTx/>
              <a:buChar char="-"/>
            </a:pPr>
            <a:endParaRPr lang="es-ES_tradnl">
              <a:solidFill>
                <a:srgbClr val="003366"/>
              </a:solidFill>
              <a:latin typeface="Arial" charset="0"/>
            </a:endParaRPr>
          </a:p>
          <a:p>
            <a:pPr>
              <a:lnSpc>
                <a:spcPct val="115000"/>
              </a:lnSpc>
            </a:pPr>
            <a:r>
              <a:rPr lang="es-ES_tradnl" sz="2400" b="1" u="sng">
                <a:solidFill>
                  <a:srgbClr val="003366"/>
                </a:solidFill>
                <a:latin typeface="Maiandra GD" pitchFamily="34" charset="0"/>
              </a:rPr>
              <a:t>Mesosfera</a:t>
            </a:r>
            <a:r>
              <a:rPr lang="es-ES_tradnl" sz="2400" b="1">
                <a:solidFill>
                  <a:srgbClr val="003366"/>
                </a:solidFill>
                <a:latin typeface="Maiandra GD" pitchFamily="34" charset="0"/>
              </a:rPr>
              <a:t>:</a:t>
            </a:r>
            <a:r>
              <a:rPr lang="es-ES_tradnl">
                <a:latin typeface="Arial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s-ES">
                <a:solidFill>
                  <a:srgbClr val="003366"/>
                </a:solidFill>
                <a:latin typeface="Arial" charset="0"/>
              </a:rPr>
              <a:t>Hasta el límite con el núcleo externo.</a:t>
            </a:r>
          </a:p>
          <a:p>
            <a:pPr>
              <a:lnSpc>
                <a:spcPct val="115000"/>
              </a:lnSpc>
            </a:pPr>
            <a:endParaRPr lang="es-ES">
              <a:solidFill>
                <a:srgbClr val="003366"/>
              </a:solidFill>
              <a:latin typeface="Arial" charset="0"/>
            </a:endParaRPr>
          </a:p>
          <a:p>
            <a:pPr>
              <a:lnSpc>
                <a:spcPct val="115000"/>
              </a:lnSpc>
            </a:pPr>
            <a:r>
              <a:rPr lang="es-ES_tradnl" sz="2400" b="1" u="sng">
                <a:solidFill>
                  <a:srgbClr val="003366"/>
                </a:solidFill>
                <a:latin typeface="Maiandra GD" pitchFamily="34" charset="0"/>
              </a:rPr>
              <a:t>Endosfera</a:t>
            </a:r>
            <a:r>
              <a:rPr lang="es-ES_tradnl" sz="2400" b="1">
                <a:solidFill>
                  <a:srgbClr val="003366"/>
                </a:solidFill>
                <a:latin typeface="Maiandra GD" pitchFamily="34" charset="0"/>
              </a:rPr>
              <a:t>:</a:t>
            </a:r>
            <a:r>
              <a:rPr lang="es-ES_tradnl" sz="2400" b="1">
                <a:latin typeface="Maiandra GD" pitchFamily="34" charset="0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s-ES">
                <a:solidFill>
                  <a:srgbClr val="003366"/>
                </a:solidFill>
                <a:latin typeface="Arial" charset="0"/>
              </a:rPr>
              <a:t>Comprende el NÚCLEO</a:t>
            </a:r>
          </a:p>
          <a:p>
            <a:pPr>
              <a:lnSpc>
                <a:spcPct val="115000"/>
              </a:lnSpc>
            </a:pPr>
            <a:endParaRPr lang="es-ES_tradnl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4932365" y="188913"/>
            <a:ext cx="3635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MODELO  DINÁMICO</a:t>
            </a:r>
            <a:endParaRPr lang="es-ES_tradnl" sz="24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33_Diapositi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1" y="260351"/>
            <a:ext cx="8459788" cy="6345238"/>
          </a:xfrm>
          <a:prstGeom prst="rect">
            <a:avLst/>
          </a:prstGeom>
          <a:noFill/>
          <a:ln w="5715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66915" name="AutoShap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39751" y="6165851"/>
            <a:ext cx="360363" cy="288925"/>
          </a:xfrm>
          <a:prstGeom prst="star5">
            <a:avLst/>
          </a:prstGeom>
          <a:solidFill>
            <a:srgbClr val="FF9900"/>
          </a:solidFill>
          <a:ln w="1270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827088" y="620714"/>
            <a:ext cx="7488237" cy="24622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>
                <a:solidFill>
                  <a:srgbClr val="003366"/>
                </a:solidFill>
                <a:latin typeface="Maiandra GD" pitchFamily="34" charset="0"/>
              </a:rPr>
              <a:t>¿Cómo se explican….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sz="2800" b="1" dirty="0">
                <a:solidFill>
                  <a:srgbClr val="003366"/>
                </a:solidFill>
                <a:latin typeface="Maiandra GD" pitchFamily="34" charset="0"/>
              </a:rPr>
              <a:t>Los TERREMOTOS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sz="2800" b="1" dirty="0">
                <a:solidFill>
                  <a:srgbClr val="003366"/>
                </a:solidFill>
                <a:latin typeface="Maiandra GD" pitchFamily="34" charset="0"/>
              </a:rPr>
              <a:t>Las ERUPCIONES VOLCÁNICAS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s-ES" sz="2800" b="1" dirty="0">
                <a:solidFill>
                  <a:srgbClr val="003366"/>
                </a:solidFill>
                <a:latin typeface="Maiandra GD" pitchFamily="34" charset="0"/>
              </a:rPr>
              <a:t>La formación de las </a:t>
            </a:r>
            <a:r>
              <a:rPr lang="es-ES" sz="2800" b="1" dirty="0" smtClean="0">
                <a:solidFill>
                  <a:srgbClr val="003366"/>
                </a:solidFill>
                <a:latin typeface="Maiandra GD" pitchFamily="34" charset="0"/>
              </a:rPr>
              <a:t>MONTAÑAS</a:t>
            </a:r>
            <a:endParaRPr lang="es-ES_tradnl" sz="2800" b="1" dirty="0">
              <a:solidFill>
                <a:srgbClr val="003366"/>
              </a:solidFill>
              <a:latin typeface="Maiandra GD" pitchFamily="34" charset="0"/>
            </a:endParaRPr>
          </a:p>
        </p:txBody>
      </p:sp>
      <p:sp>
        <p:nvSpPr>
          <p:cNvPr id="150531" name="Text Box 3"/>
          <p:cNvSpPr txBox="1">
            <a:spLocks noChangeArrowheads="1"/>
          </p:cNvSpPr>
          <p:nvPr/>
        </p:nvSpPr>
        <p:spPr bwMode="auto">
          <a:xfrm>
            <a:off x="1260476" y="4076700"/>
            <a:ext cx="2879725" cy="400110"/>
          </a:xfrm>
          <a:prstGeom prst="rect">
            <a:avLst/>
          </a:prstGeom>
          <a:solidFill>
            <a:schemeClr val="tx1"/>
          </a:solidFill>
          <a:ln w="1587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MODELOS  FIJISTAS</a:t>
            </a:r>
            <a:endParaRPr lang="es-ES_tradnl" sz="200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grpSp>
        <p:nvGrpSpPr>
          <p:cNvPr id="150532" name="Group 4"/>
          <p:cNvGrpSpPr>
            <a:grpSpLocks/>
          </p:cNvGrpSpPr>
          <p:nvPr/>
        </p:nvGrpSpPr>
        <p:grpSpPr bwMode="auto">
          <a:xfrm>
            <a:off x="4284664" y="3933823"/>
            <a:ext cx="3455987" cy="708025"/>
            <a:chOff x="2699" y="2478"/>
            <a:chExt cx="2177" cy="446"/>
          </a:xfrm>
        </p:grpSpPr>
        <p:sp>
          <p:nvSpPr>
            <p:cNvPr id="150533" name="AutoShape 5"/>
            <p:cNvSpPr>
              <a:spLocks noChangeArrowheads="1"/>
            </p:cNvSpPr>
            <p:nvPr/>
          </p:nvSpPr>
          <p:spPr bwMode="auto">
            <a:xfrm>
              <a:off x="2699" y="2659"/>
              <a:ext cx="590" cy="137"/>
            </a:xfrm>
            <a:prstGeom prst="rightArrow">
              <a:avLst>
                <a:gd name="adj1" fmla="val 50000"/>
                <a:gd name="adj2" fmla="val 107664"/>
              </a:avLst>
            </a:prstGeom>
            <a:solidFill>
              <a:srgbClr val="99CCFF"/>
            </a:solidFill>
            <a:ln w="12700">
              <a:solidFill>
                <a:srgbClr val="003366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0534" name="Text Box 6"/>
            <p:cNvSpPr txBox="1">
              <a:spLocks noChangeArrowheads="1"/>
            </p:cNvSpPr>
            <p:nvPr/>
          </p:nvSpPr>
          <p:spPr bwMode="auto">
            <a:xfrm>
              <a:off x="3334" y="2478"/>
              <a:ext cx="1542" cy="446"/>
            </a:xfrm>
            <a:prstGeom prst="rect">
              <a:avLst/>
            </a:prstGeom>
            <a:solidFill>
              <a:schemeClr val="tx1"/>
            </a:solidFill>
            <a:ln w="158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00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rPr>
                <a:t>MODELOS  MOVILISTAS</a:t>
              </a:r>
              <a:endParaRPr lang="es-ES_tradnl" sz="200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50535" name="Text Box 7"/>
          <p:cNvSpPr txBox="1">
            <a:spLocks noChangeArrowheads="1"/>
          </p:cNvSpPr>
          <p:nvPr/>
        </p:nvSpPr>
        <p:spPr bwMode="auto">
          <a:xfrm>
            <a:off x="539751" y="5373689"/>
            <a:ext cx="84248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La Tierra cambia… y es </a:t>
            </a:r>
            <a:r>
              <a:rPr lang="es-ES" sz="3600" b="1" u="sng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DINÁMICA</a:t>
            </a:r>
            <a:r>
              <a:rPr lang="es-E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!!</a:t>
            </a:r>
            <a:endParaRPr lang="es-ES_tradnl" sz="3600" b="1"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5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1" grpId="0" animBg="1"/>
      <p:bldP spid="1505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2" descr="Crus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6732588" cy="2867025"/>
          </a:xfrm>
          <a:prstGeom prst="rect">
            <a:avLst/>
          </a:prstGeom>
          <a:noFill/>
        </p:spPr>
      </p:pic>
      <p:pic>
        <p:nvPicPr>
          <p:cNvPr id="169987" name="Picture 3" descr="msotw9_temp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0113" y="3124200"/>
            <a:ext cx="7704137" cy="373380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99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9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05_Diapositi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06_Diapositi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/>
          <p:cNvSpPr txBox="1">
            <a:spLocks noChangeArrowheads="1"/>
          </p:cNvSpPr>
          <p:nvPr/>
        </p:nvSpPr>
        <p:spPr bwMode="auto">
          <a:xfrm>
            <a:off x="1331913" y="1125539"/>
            <a:ext cx="6553200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s-ES" sz="6600" b="1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TEORIA DE LA DERIVA CONTINENTAL</a:t>
            </a:r>
            <a:endParaRPr lang="es-ES_tradnl" sz="6600" b="1"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401"/>
            <a:ext cx="9144000" cy="685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1258888" y="404814"/>
            <a:ext cx="74168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" sz="2400">
                <a:latin typeface="Futura Md" pitchFamily="34" charset="0"/>
              </a:rPr>
              <a:t>Además, estos procesos (volcanes, terremotos…) </a:t>
            </a:r>
            <a:r>
              <a:rPr lang="es-ES" sz="2800" u="sng">
                <a:latin typeface="Futura Md" pitchFamily="34" charset="0"/>
              </a:rPr>
              <a:t>SIEMPRE</a:t>
            </a:r>
            <a:r>
              <a:rPr lang="es-ES" sz="2400">
                <a:latin typeface="Futura Md" pitchFamily="34" charset="0"/>
              </a:rPr>
              <a:t> se dan en determinadas zonas (muy localizadas) del planeta… </a:t>
            </a:r>
          </a:p>
          <a:p>
            <a:pPr algn="r">
              <a:spcBef>
                <a:spcPct val="50000"/>
              </a:spcBef>
            </a:pPr>
            <a:endParaRPr lang="es-ES" sz="2400">
              <a:latin typeface="Futura Md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s-ES" sz="2400" u="sng">
                <a:latin typeface="Futura Md" pitchFamily="34" charset="0"/>
              </a:rPr>
              <a:t>No</a:t>
            </a:r>
            <a:r>
              <a:rPr lang="es-ES" sz="2400">
                <a:latin typeface="Futura Md" pitchFamily="34" charset="0"/>
              </a:rPr>
              <a:t> se dan al azar…</a:t>
            </a:r>
            <a:endParaRPr lang="es-ES_tradnl" sz="2400">
              <a:latin typeface="Futura Md" pitchFamily="34" charset="0"/>
            </a:endParaRPr>
          </a:p>
        </p:txBody>
      </p:sp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684214" y="2205038"/>
            <a:ext cx="3816351" cy="1015663"/>
          </a:xfrm>
          <a:prstGeom prst="rect">
            <a:avLst/>
          </a:prstGeom>
          <a:solidFill>
            <a:srgbClr val="CCFFCC"/>
          </a:solidFill>
          <a:ln w="28575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60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¿Por qué?</a:t>
            </a:r>
            <a:endParaRPr lang="es-ES_tradnl" sz="6000" b="1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</a:endParaRPr>
          </a:p>
        </p:txBody>
      </p:sp>
      <p:sp>
        <p:nvSpPr>
          <p:cNvPr id="151556" name="Text Box 4"/>
          <p:cNvSpPr txBox="1">
            <a:spLocks noChangeArrowheads="1"/>
          </p:cNvSpPr>
          <p:nvPr/>
        </p:nvSpPr>
        <p:spPr bwMode="auto">
          <a:xfrm>
            <a:off x="468314" y="4149725"/>
            <a:ext cx="7993063" cy="2062103"/>
          </a:xfrm>
          <a:prstGeom prst="rect">
            <a:avLst/>
          </a:prstGeom>
          <a:solidFill>
            <a:srgbClr val="FFCC00"/>
          </a:solidFill>
          <a:ln w="222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dirty="0">
                <a:solidFill>
                  <a:schemeClr val="bg1"/>
                </a:solidFill>
                <a:latin typeface="Century Gothic" pitchFamily="34" charset="0"/>
              </a:rPr>
              <a:t>Alfred </a:t>
            </a:r>
            <a:r>
              <a:rPr lang="es-ES" sz="2800" b="1" dirty="0" err="1">
                <a:solidFill>
                  <a:schemeClr val="bg1"/>
                </a:solidFill>
                <a:latin typeface="Century Gothic" pitchFamily="34" charset="0"/>
              </a:rPr>
              <a:t>Wegener</a:t>
            </a:r>
            <a:r>
              <a:rPr lang="es-ES" sz="2000" b="1" dirty="0">
                <a:solidFill>
                  <a:schemeClr val="bg1"/>
                </a:solidFill>
                <a:latin typeface="Century Gothic" pitchFamily="34" charset="0"/>
              </a:rPr>
              <a:t> (1880 – 1930) y su </a:t>
            </a:r>
            <a:r>
              <a:rPr lang="es-ES" sz="2000" b="1" u="sng" dirty="0">
                <a:solidFill>
                  <a:schemeClr val="bg1"/>
                </a:solidFill>
                <a:latin typeface="Century Gothic" pitchFamily="34" charset="0"/>
              </a:rPr>
              <a:t>Teoría de la Deriva de los Continentes:</a:t>
            </a:r>
          </a:p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chemeClr val="bg1"/>
                </a:solidFill>
                <a:latin typeface="Century Gothic" pitchFamily="34" charset="0"/>
              </a:rPr>
              <a:t>Los continentes actuales no están en el mismo lugar que hace millones de años: se han MOVIDO MUY LENTAMENTE… </a:t>
            </a:r>
          </a:p>
          <a:p>
            <a:pPr>
              <a:spcBef>
                <a:spcPct val="50000"/>
              </a:spcBef>
            </a:pPr>
            <a:r>
              <a:rPr lang="es-ES" sz="2000" b="1" dirty="0">
                <a:solidFill>
                  <a:schemeClr val="bg1"/>
                </a:solidFill>
                <a:latin typeface="Century Gothic" pitchFamily="34" charset="0"/>
              </a:rPr>
              <a:t>Además, </a:t>
            </a:r>
            <a:r>
              <a:rPr lang="es-ES" sz="2000" b="1" dirty="0" err="1">
                <a:solidFill>
                  <a:schemeClr val="bg1"/>
                </a:solidFill>
                <a:latin typeface="Century Gothic" pitchFamily="34" charset="0"/>
              </a:rPr>
              <a:t>Wegener</a:t>
            </a:r>
            <a:r>
              <a:rPr lang="es-ES" sz="2000" b="1" dirty="0">
                <a:solidFill>
                  <a:schemeClr val="bg1"/>
                </a:solidFill>
                <a:latin typeface="Century Gothic" pitchFamily="34" charset="0"/>
              </a:rPr>
              <a:t> mostró Pruebas decisivas…</a:t>
            </a:r>
            <a:endParaRPr lang="es-ES_tradnl" sz="20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 build="p"/>
      <p:bldP spid="151555" grpId="0" animBg="1"/>
      <p:bldP spid="15155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6" y="187326"/>
            <a:ext cx="8893175" cy="667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01" y="-238186"/>
            <a:ext cx="9175707" cy="5456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1484314"/>
            <a:ext cx="8229600" cy="2649537"/>
          </a:xfrm>
        </p:spPr>
        <p:txBody>
          <a:bodyPr/>
          <a:lstStyle/>
          <a:p>
            <a:r>
              <a:rPr lang="es-ES" sz="6000" dirty="0"/>
              <a:t>LA TECTONICA DE PLACAS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/>
              <a:t>Cadenas montañosas en el fondo oceánico</a:t>
            </a:r>
          </a:p>
        </p:txBody>
      </p:sp>
      <p:pic>
        <p:nvPicPr>
          <p:cNvPr id="187398" name="Picture 6" descr="f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9" y="1700213"/>
            <a:ext cx="8677275" cy="483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4000"/>
              <a:t>Cadenas montañosas en el fondo oceánico</a:t>
            </a:r>
          </a:p>
        </p:txBody>
      </p:sp>
      <p:pic>
        <p:nvPicPr>
          <p:cNvPr id="188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773238"/>
            <a:ext cx="7848600" cy="492125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785787" y="428605"/>
            <a:ext cx="76327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dirty="0">
                <a:solidFill>
                  <a:srgbClr val="003366"/>
                </a:solidFill>
                <a:latin typeface="Fat" pitchFamily="2" charset="0"/>
              </a:rPr>
              <a:t>ESTRUCTURA INTERNA DE LA </a:t>
            </a:r>
            <a:r>
              <a:rPr lang="es-ES" sz="3200" dirty="0" smtClean="0">
                <a:solidFill>
                  <a:srgbClr val="003366"/>
                </a:solidFill>
                <a:latin typeface="Fat" pitchFamily="2" charset="0"/>
              </a:rPr>
              <a:t>TIRRA</a:t>
            </a:r>
            <a:endParaRPr lang="es-ES_tradnl" sz="3200" dirty="0">
              <a:solidFill>
                <a:srgbClr val="003366"/>
              </a:solidFill>
              <a:latin typeface="Fat" pitchFamily="2" charset="0"/>
            </a:endParaRPr>
          </a:p>
        </p:txBody>
      </p:sp>
      <p:sp>
        <p:nvSpPr>
          <p:cNvPr id="152579" name="Text Box 3"/>
          <p:cNvSpPr txBox="1">
            <a:spLocks noChangeArrowheads="1"/>
          </p:cNvSpPr>
          <p:nvPr/>
        </p:nvSpPr>
        <p:spPr bwMode="auto">
          <a:xfrm>
            <a:off x="684214" y="1484314"/>
            <a:ext cx="8064500" cy="473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s-ES_tradnl" sz="2800" dirty="0">
                <a:latin typeface="Century Gothic" pitchFamily="34" charset="0"/>
              </a:rPr>
              <a:t>Conocer el interior de la Tierra, su estructura y su composición, </a:t>
            </a:r>
            <a:r>
              <a:rPr lang="es-ES_tradnl" sz="2800" u="sng" dirty="0">
                <a:latin typeface="Century Gothic" pitchFamily="34" charset="0"/>
              </a:rPr>
              <a:t>no</a:t>
            </a:r>
            <a:r>
              <a:rPr lang="es-ES_tradnl" sz="2800" dirty="0">
                <a:latin typeface="Century Gothic" pitchFamily="34" charset="0"/>
              </a:rPr>
              <a:t> es una tarea fácil. 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endParaRPr lang="es-ES_tradnl" sz="2800" dirty="0">
              <a:latin typeface="Century Gothic" pitchFamily="34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s-ES_tradnl" sz="2800" dirty="0">
                <a:latin typeface="Century Gothic" pitchFamily="34" charset="0"/>
              </a:rPr>
              <a:t>Los </a:t>
            </a:r>
            <a:r>
              <a:rPr lang="es-ES_tradnl" sz="2800" u="sng" dirty="0">
                <a:latin typeface="Century Gothic" pitchFamily="34" charset="0"/>
              </a:rPr>
              <a:t>métodos DIRECTOS</a:t>
            </a:r>
            <a:r>
              <a:rPr lang="es-ES_tradnl" sz="2800" dirty="0">
                <a:latin typeface="Century Gothic" pitchFamily="34" charset="0"/>
              </a:rPr>
              <a:t> (sondeos, perforaciones, …) sólo permiten conocer una mínima parte de nuestro planeta: Unos 15 Km de los </a:t>
            </a:r>
            <a:r>
              <a:rPr lang="es-ES_tradnl" sz="3200" b="1" u="sng" dirty="0">
                <a:latin typeface="Century Gothic" pitchFamily="34" charset="0"/>
              </a:rPr>
              <a:t>6371 Km</a:t>
            </a:r>
            <a:r>
              <a:rPr lang="es-ES_tradnl" sz="2800" dirty="0">
                <a:latin typeface="Century Gothic" pitchFamily="34" charset="0"/>
              </a:rPr>
              <a:t> que hay hasta el centro de la Tierra.</a:t>
            </a:r>
            <a:endParaRPr lang="es-E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25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7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Edad del fondo oceanico</a:t>
            </a:r>
          </a:p>
        </p:txBody>
      </p:sp>
      <p:pic>
        <p:nvPicPr>
          <p:cNvPr id="189445" name="Picture 5" descr="EdadFondo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773239"/>
            <a:ext cx="8316912" cy="4643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1" y="1341439"/>
            <a:ext cx="6911975" cy="51831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900114" y="333375"/>
            <a:ext cx="77755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es-ES" sz="3200" b="1"/>
              <a:t>Anomalías magnéticas del fondo oceánico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443663" y="6021389"/>
            <a:ext cx="1439863" cy="36933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b="1">
                <a:solidFill>
                  <a:srgbClr val="000514"/>
                </a:solidFill>
                <a:hlinkClick r:id="rId4"/>
              </a:rPr>
              <a:t>Animación</a:t>
            </a:r>
            <a:endParaRPr lang="es-ES" b="1">
              <a:solidFill>
                <a:srgbClr val="000514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843214" y="2420939"/>
            <a:ext cx="1716087" cy="348514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chemeClr val="bg2"/>
                </a:solidFill>
                <a:latin typeface="Arial" charset="0"/>
                <a:hlinkClick r:id="rId4"/>
              </a:rPr>
              <a:t>formacion riff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09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tierr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333376"/>
            <a:ext cx="5040312" cy="62642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53603" name="Picture 3" descr="SECTOR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10767">
            <a:off x="4822826" y="1560514"/>
            <a:ext cx="2328863" cy="212883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851276" y="1773238"/>
            <a:ext cx="2041525" cy="348514"/>
          </a:xfrm>
          <a:prstGeom prst="rect">
            <a:avLst/>
          </a:prstGeom>
          <a:solidFill>
            <a:schemeClr val="bg2"/>
          </a:solidFill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b="1">
                <a:solidFill>
                  <a:srgbClr val="000000"/>
                </a:solidFill>
                <a:latin typeface="Arial" charset="0"/>
                <a:hlinkClick r:id="rId4"/>
              </a:rPr>
              <a:t>Formación placa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6804026" y="6165851"/>
            <a:ext cx="1439863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b="1">
                <a:hlinkClick r:id="rId4"/>
              </a:rPr>
              <a:t>Animación</a:t>
            </a:r>
            <a:endParaRPr lang="es-ES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91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6588126" y="6092826"/>
            <a:ext cx="1439863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b="1">
                <a:hlinkClick r:id="rId4"/>
              </a:rPr>
              <a:t>Animación</a:t>
            </a:r>
            <a:endParaRPr lang="es-ES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120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684213" y="1773238"/>
            <a:ext cx="75596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000">
                <a:latin typeface="Maiandra GD" pitchFamily="34" charset="0"/>
              </a:rPr>
              <a:t>Los métodos que mejores resultados han dado son los indirectos, y entre ellos destaca el </a:t>
            </a:r>
            <a:r>
              <a:rPr lang="es-ES_tradnl" sz="2400" b="1" u="sng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método sísmico</a:t>
            </a:r>
            <a:r>
              <a:rPr lang="es-ES_tradnl" sz="2000">
                <a:latin typeface="Maiandra GD" pitchFamily="34" charset="0"/>
              </a:rPr>
              <a:t>.</a:t>
            </a:r>
            <a:endParaRPr lang="es-ES" sz="2000">
              <a:latin typeface="Maiandra GD" pitchFamily="34" charset="0"/>
            </a:endParaRPr>
          </a:p>
        </p:txBody>
      </p:sp>
      <p:sp>
        <p:nvSpPr>
          <p:cNvPr id="154627" name="Text Box 3"/>
          <p:cNvSpPr txBox="1">
            <a:spLocks noChangeArrowheads="1"/>
          </p:cNvSpPr>
          <p:nvPr/>
        </p:nvSpPr>
        <p:spPr bwMode="auto">
          <a:xfrm>
            <a:off x="250826" y="188914"/>
            <a:ext cx="828198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800" b="1">
                <a:effectLst>
                  <a:outerShdw blurRad="38100" dist="38100" dir="2700000" algn="tl">
                    <a:srgbClr val="000000"/>
                  </a:outerShdw>
                </a:effectLst>
                <a:latin typeface="Maiandra GD" pitchFamily="34" charset="0"/>
              </a:rPr>
              <a:t>¿Cómo se ha podido conocer el interior de nuestro planeta?</a:t>
            </a:r>
            <a:endParaRPr lang="es-ES_tradnl" sz="2800" b="1">
              <a:effectLst>
                <a:outerShdw blurRad="38100" dist="38100" dir="2700000" algn="tl">
                  <a:srgbClr val="000000"/>
                </a:outerShdw>
              </a:effectLst>
              <a:latin typeface="Maiandra GD" pitchFamily="34" charset="0"/>
            </a:endParaRPr>
          </a:p>
        </p:txBody>
      </p:sp>
      <p:sp>
        <p:nvSpPr>
          <p:cNvPr id="154628" name="Text Box 4"/>
          <p:cNvSpPr txBox="1">
            <a:spLocks noChangeArrowheads="1"/>
          </p:cNvSpPr>
          <p:nvPr/>
        </p:nvSpPr>
        <p:spPr bwMode="auto">
          <a:xfrm>
            <a:off x="900114" y="3284539"/>
            <a:ext cx="7343775" cy="977191"/>
          </a:xfrm>
          <a:prstGeom prst="rect">
            <a:avLst/>
          </a:prstGeom>
          <a:solidFill>
            <a:srgbClr val="003366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Bef>
                <a:spcPct val="50000"/>
              </a:spcBef>
              <a:spcAft>
                <a:spcPct val="50000"/>
              </a:spcAft>
            </a:pPr>
            <a:r>
              <a:rPr lang="es-ES_tradnl" sz="2500">
                <a:latin typeface="Arial Narrow" pitchFamily="34" charset="0"/>
              </a:rPr>
              <a:t>El </a:t>
            </a:r>
            <a:r>
              <a:rPr lang="es-ES_tradnl" sz="2500" b="1" u="sng">
                <a:latin typeface="Arial Narrow" pitchFamily="34" charset="0"/>
              </a:rPr>
              <a:t>método sísmico</a:t>
            </a:r>
            <a:r>
              <a:rPr lang="es-ES_tradnl" sz="2500">
                <a:latin typeface="Arial Narrow" pitchFamily="34" charset="0"/>
              </a:rPr>
              <a:t> se basa en los cambios en la velocidad de propagación de las ondas sísmicas. </a:t>
            </a:r>
            <a:endParaRPr lang="es-ES" sz="2500">
              <a:latin typeface="Arial Narrow" pitchFamily="34" charset="0"/>
            </a:endParaRPr>
          </a:p>
        </p:txBody>
      </p:sp>
      <p:sp>
        <p:nvSpPr>
          <p:cNvPr id="154629" name="Freeform 5"/>
          <p:cNvSpPr>
            <a:spLocks/>
          </p:cNvSpPr>
          <p:nvPr/>
        </p:nvSpPr>
        <p:spPr bwMode="auto">
          <a:xfrm>
            <a:off x="4787901" y="4725988"/>
            <a:ext cx="3213100" cy="1295400"/>
          </a:xfrm>
          <a:custGeom>
            <a:avLst/>
            <a:gdLst/>
            <a:ahLst/>
            <a:cxnLst>
              <a:cxn ang="0">
                <a:pos x="0" y="632"/>
              </a:cxn>
              <a:cxn ang="0">
                <a:pos x="56" y="568"/>
              </a:cxn>
              <a:cxn ang="0">
                <a:pos x="112" y="480"/>
              </a:cxn>
              <a:cxn ang="0">
                <a:pos x="176" y="472"/>
              </a:cxn>
              <a:cxn ang="0">
                <a:pos x="192" y="496"/>
              </a:cxn>
              <a:cxn ang="0">
                <a:pos x="240" y="528"/>
              </a:cxn>
              <a:cxn ang="0">
                <a:pos x="288" y="568"/>
              </a:cxn>
              <a:cxn ang="0">
                <a:pos x="296" y="544"/>
              </a:cxn>
              <a:cxn ang="0">
                <a:pos x="320" y="528"/>
              </a:cxn>
              <a:cxn ang="0">
                <a:pos x="376" y="464"/>
              </a:cxn>
              <a:cxn ang="0">
                <a:pos x="456" y="376"/>
              </a:cxn>
              <a:cxn ang="0">
                <a:pos x="664" y="224"/>
              </a:cxn>
              <a:cxn ang="0">
                <a:pos x="712" y="192"/>
              </a:cxn>
              <a:cxn ang="0">
                <a:pos x="960" y="128"/>
              </a:cxn>
              <a:cxn ang="0">
                <a:pos x="1216" y="72"/>
              </a:cxn>
              <a:cxn ang="0">
                <a:pos x="1456" y="48"/>
              </a:cxn>
              <a:cxn ang="0">
                <a:pos x="2024" y="0"/>
              </a:cxn>
            </a:cxnLst>
            <a:rect l="0" t="0" r="r" b="b"/>
            <a:pathLst>
              <a:path w="2024" h="632">
                <a:moveTo>
                  <a:pt x="0" y="632"/>
                </a:moveTo>
                <a:cubicBezTo>
                  <a:pt x="17" y="607"/>
                  <a:pt x="44" y="596"/>
                  <a:pt x="56" y="568"/>
                </a:cubicBezTo>
                <a:cubicBezTo>
                  <a:pt x="76" y="523"/>
                  <a:pt x="70" y="508"/>
                  <a:pt x="112" y="480"/>
                </a:cubicBezTo>
                <a:cubicBezTo>
                  <a:pt x="127" y="435"/>
                  <a:pt x="140" y="460"/>
                  <a:pt x="176" y="472"/>
                </a:cubicBezTo>
                <a:cubicBezTo>
                  <a:pt x="181" y="480"/>
                  <a:pt x="185" y="490"/>
                  <a:pt x="192" y="496"/>
                </a:cubicBezTo>
                <a:cubicBezTo>
                  <a:pt x="206" y="509"/>
                  <a:pt x="240" y="528"/>
                  <a:pt x="240" y="528"/>
                </a:cubicBezTo>
                <a:cubicBezTo>
                  <a:pt x="249" y="542"/>
                  <a:pt x="264" y="573"/>
                  <a:pt x="288" y="568"/>
                </a:cubicBezTo>
                <a:cubicBezTo>
                  <a:pt x="296" y="566"/>
                  <a:pt x="291" y="551"/>
                  <a:pt x="296" y="544"/>
                </a:cubicBezTo>
                <a:cubicBezTo>
                  <a:pt x="302" y="536"/>
                  <a:pt x="312" y="533"/>
                  <a:pt x="320" y="528"/>
                </a:cubicBezTo>
                <a:cubicBezTo>
                  <a:pt x="331" y="494"/>
                  <a:pt x="353" y="491"/>
                  <a:pt x="376" y="464"/>
                </a:cubicBezTo>
                <a:cubicBezTo>
                  <a:pt x="402" y="433"/>
                  <a:pt x="422" y="399"/>
                  <a:pt x="456" y="376"/>
                </a:cubicBezTo>
                <a:cubicBezTo>
                  <a:pt x="511" y="294"/>
                  <a:pt x="585" y="268"/>
                  <a:pt x="664" y="224"/>
                </a:cubicBezTo>
                <a:cubicBezTo>
                  <a:pt x="681" y="215"/>
                  <a:pt x="694" y="198"/>
                  <a:pt x="712" y="192"/>
                </a:cubicBezTo>
                <a:cubicBezTo>
                  <a:pt x="795" y="164"/>
                  <a:pt x="873" y="140"/>
                  <a:pt x="960" y="128"/>
                </a:cubicBezTo>
                <a:cubicBezTo>
                  <a:pt x="1045" y="100"/>
                  <a:pt x="1127" y="81"/>
                  <a:pt x="1216" y="72"/>
                </a:cubicBezTo>
                <a:cubicBezTo>
                  <a:pt x="1293" y="53"/>
                  <a:pt x="1377" y="53"/>
                  <a:pt x="1456" y="48"/>
                </a:cubicBezTo>
                <a:cubicBezTo>
                  <a:pt x="1643" y="17"/>
                  <a:pt x="1834" y="0"/>
                  <a:pt x="202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4787901" y="4654551"/>
            <a:ext cx="3313113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4631" name="Text Box 7"/>
          <p:cNvSpPr txBox="1">
            <a:spLocks noChangeArrowheads="1"/>
          </p:cNvSpPr>
          <p:nvPr/>
        </p:nvSpPr>
        <p:spPr bwMode="auto">
          <a:xfrm>
            <a:off x="6372225" y="5222876"/>
            <a:ext cx="16557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sismograma</a:t>
            </a:r>
            <a:endParaRPr lang="es-ES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4632" name="Text Box 8"/>
          <p:cNvSpPr txBox="1">
            <a:spLocks noChangeArrowheads="1"/>
          </p:cNvSpPr>
          <p:nvPr/>
        </p:nvSpPr>
        <p:spPr bwMode="auto">
          <a:xfrm rot="16200000">
            <a:off x="3751264" y="5113924"/>
            <a:ext cx="16922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Velocidad (m/s)</a:t>
            </a:r>
            <a:endParaRPr lang="es-ES" sz="1600">
              <a:latin typeface="Arial" charset="0"/>
            </a:endParaRPr>
          </a:p>
        </p:txBody>
      </p:sp>
      <p:sp>
        <p:nvSpPr>
          <p:cNvPr id="154633" name="Text Box 9"/>
          <p:cNvSpPr txBox="1">
            <a:spLocks noChangeArrowheads="1"/>
          </p:cNvSpPr>
          <p:nvPr/>
        </p:nvSpPr>
        <p:spPr bwMode="auto">
          <a:xfrm>
            <a:off x="6011864" y="6015039"/>
            <a:ext cx="21605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Profundidad (Km)</a:t>
            </a:r>
            <a:endParaRPr lang="es-ES" sz="1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4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4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4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154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4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6" grpId="0"/>
      <p:bldP spid="154628" grpId="0" animBg="1"/>
      <p:bldP spid="154629" grpId="0" animBg="1"/>
      <p:bldP spid="154630" grpId="0" animBg="1"/>
      <p:bldP spid="154631" grpId="0"/>
      <p:bldP spid="154632" grpId="0"/>
      <p:bldP spid="15463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547813" y="5445126"/>
            <a:ext cx="1295400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b="1">
                <a:hlinkClick r:id="rId4"/>
              </a:rPr>
              <a:t>Animación</a:t>
            </a:r>
            <a:endParaRPr lang="es-ES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32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"/>
            <a:ext cx="9324975" cy="699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9396" name="Picture 4" descr="calicorrientefall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2997201"/>
            <a:ext cx="3600451" cy="187166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ChangeArrowheads="1"/>
          </p:cNvSpPr>
          <p:nvPr/>
        </p:nvSpPr>
        <p:spPr bwMode="auto">
          <a:xfrm>
            <a:off x="468314" y="1989139"/>
            <a:ext cx="8424863" cy="2092881"/>
          </a:xfrm>
          <a:prstGeom prst="rect">
            <a:avLst/>
          </a:prstGeom>
          <a:solidFill>
            <a:srgbClr val="FF9900">
              <a:alpha val="96001"/>
            </a:srgbClr>
          </a:solidFill>
          <a:ln w="3810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000">
                <a:solidFill>
                  <a:srgbClr val="003366"/>
                </a:solidFill>
                <a:latin typeface="Century Gothic" pitchFamily="34" charset="0"/>
              </a:rPr>
              <a:t>Es como si corriéramos por diversos medios…</a:t>
            </a:r>
          </a:p>
          <a:p>
            <a:pPr algn="ctr">
              <a:spcBef>
                <a:spcPct val="50000"/>
              </a:spcBef>
            </a:pPr>
            <a:r>
              <a:rPr lang="es-ES_tradnl" sz="2000">
                <a:solidFill>
                  <a:srgbClr val="003366"/>
                </a:solidFill>
                <a:latin typeface="Century Gothic" pitchFamily="34" charset="0"/>
              </a:rPr>
              <a:t>Si lo hacemos por ARENA llevaremos una velocidad distinta a la que tendríamos si lo hiciéramos por una ACERA o por AGUA…</a:t>
            </a:r>
            <a:endParaRPr lang="es-ES" sz="2000">
              <a:solidFill>
                <a:srgbClr val="003366"/>
              </a:solidFill>
              <a:latin typeface="Century Gothic" pitchFamily="34" charset="0"/>
            </a:endParaRPr>
          </a:p>
          <a:p>
            <a:pPr algn="ctr">
              <a:spcBef>
                <a:spcPct val="50000"/>
              </a:spcBef>
            </a:pPr>
            <a:endParaRPr lang="es-ES" sz="2000">
              <a:solidFill>
                <a:srgbClr val="003366"/>
              </a:solidFill>
              <a:latin typeface="Century Gothic" pitchFamily="34" charset="0"/>
            </a:endParaRPr>
          </a:p>
          <a:p>
            <a:pPr algn="ctr">
              <a:spcBef>
                <a:spcPct val="50000"/>
              </a:spcBef>
            </a:pPr>
            <a:endParaRPr lang="es-ES" sz="2000">
              <a:solidFill>
                <a:srgbClr val="003366"/>
              </a:solidFill>
              <a:latin typeface="Century Gothic" pitchFamily="34" charset="0"/>
            </a:endParaRP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539751" y="3429000"/>
            <a:ext cx="2833688" cy="649288"/>
          </a:xfrm>
          <a:prstGeom prst="rect">
            <a:avLst/>
          </a:prstGeom>
          <a:solidFill>
            <a:srgbClr val="F9FBDB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6659565" y="3429000"/>
            <a:ext cx="1944687" cy="649288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5653" name="Rectangle 5" descr="Papel periódico"/>
          <p:cNvSpPr>
            <a:spLocks noChangeArrowheads="1"/>
          </p:cNvSpPr>
          <p:nvPr/>
        </p:nvSpPr>
        <p:spPr bwMode="auto">
          <a:xfrm>
            <a:off x="3348039" y="3429000"/>
            <a:ext cx="3311525" cy="6477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5654" name="Line 6"/>
          <p:cNvSpPr>
            <a:spLocks noChangeShapeType="1"/>
          </p:cNvSpPr>
          <p:nvPr/>
        </p:nvSpPr>
        <p:spPr bwMode="auto">
          <a:xfrm>
            <a:off x="539751" y="3716338"/>
            <a:ext cx="28336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655" name="WordArt 7"/>
          <p:cNvSpPr>
            <a:spLocks noChangeArrowheads="1" noChangeShapeType="1" noTextEdit="1"/>
          </p:cNvSpPr>
          <p:nvPr/>
        </p:nvSpPr>
        <p:spPr bwMode="auto">
          <a:xfrm>
            <a:off x="4314826" y="3789364"/>
            <a:ext cx="9779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acera</a:t>
            </a:r>
          </a:p>
        </p:txBody>
      </p:sp>
      <p:sp>
        <p:nvSpPr>
          <p:cNvPr id="155656" name="Line 8"/>
          <p:cNvSpPr>
            <a:spLocks noChangeShapeType="1"/>
          </p:cNvSpPr>
          <p:nvPr/>
        </p:nvSpPr>
        <p:spPr bwMode="auto">
          <a:xfrm>
            <a:off x="3348039" y="3716338"/>
            <a:ext cx="33115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657" name="WordArt 9"/>
          <p:cNvSpPr>
            <a:spLocks noChangeArrowheads="1" noChangeShapeType="1" noTextEdit="1"/>
          </p:cNvSpPr>
          <p:nvPr/>
        </p:nvSpPr>
        <p:spPr bwMode="auto">
          <a:xfrm>
            <a:off x="1479552" y="3789364"/>
            <a:ext cx="860425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20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arena</a:t>
            </a:r>
          </a:p>
        </p:txBody>
      </p:sp>
      <p:sp>
        <p:nvSpPr>
          <p:cNvPr id="155658" name="WordArt 10"/>
          <p:cNvSpPr>
            <a:spLocks noChangeArrowheads="1" noChangeShapeType="1" noTextEdit="1"/>
          </p:cNvSpPr>
          <p:nvPr/>
        </p:nvSpPr>
        <p:spPr bwMode="auto">
          <a:xfrm>
            <a:off x="6934200" y="3789364"/>
            <a:ext cx="806451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E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agua</a:t>
            </a:r>
          </a:p>
        </p:txBody>
      </p:sp>
      <p:sp>
        <p:nvSpPr>
          <p:cNvPr id="155659" name="Line 11"/>
          <p:cNvSpPr>
            <a:spLocks noChangeShapeType="1"/>
          </p:cNvSpPr>
          <p:nvPr/>
        </p:nvSpPr>
        <p:spPr bwMode="auto">
          <a:xfrm>
            <a:off x="6659565" y="3716338"/>
            <a:ext cx="19446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468314" y="404813"/>
            <a:ext cx="8064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Las ondas varían su velocidad al atravesar medios de distinta composición química o cuando tienen un estado de agregación diferente: sólido, fluido, líquido. </a:t>
            </a:r>
            <a:endParaRPr lang="es-ES" sz="2400" b="1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5661" name="Text Box 13"/>
          <p:cNvSpPr txBox="1">
            <a:spLocks noChangeArrowheads="1"/>
          </p:cNvSpPr>
          <p:nvPr/>
        </p:nvSpPr>
        <p:spPr bwMode="auto">
          <a:xfrm>
            <a:off x="468314" y="4868864"/>
            <a:ext cx="3095625" cy="10156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2000">
                <a:solidFill>
                  <a:srgbClr val="000000"/>
                </a:solidFill>
                <a:latin typeface="Arial Narrow" pitchFamily="34" charset="0"/>
              </a:rPr>
              <a:t>La representación gráfica de la velocidad de propagación es lo que llamamos </a:t>
            </a:r>
            <a:r>
              <a:rPr lang="es-ES_tradnl" sz="2000" b="1">
                <a:solidFill>
                  <a:srgbClr val="000000"/>
                </a:solidFill>
                <a:latin typeface="Arial Narrow" pitchFamily="34" charset="0"/>
              </a:rPr>
              <a:t>sismograma.</a:t>
            </a:r>
            <a:endParaRPr lang="es-ES" sz="200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55662" name="Rectangle 14"/>
          <p:cNvSpPr>
            <a:spLocks noChangeArrowheads="1"/>
          </p:cNvSpPr>
          <p:nvPr/>
        </p:nvSpPr>
        <p:spPr bwMode="auto">
          <a:xfrm>
            <a:off x="4500563" y="5084764"/>
            <a:ext cx="3600451" cy="1081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5663" name="Line 15"/>
          <p:cNvSpPr>
            <a:spLocks noChangeShapeType="1"/>
          </p:cNvSpPr>
          <p:nvPr/>
        </p:nvSpPr>
        <p:spPr bwMode="auto">
          <a:xfrm>
            <a:off x="4500563" y="5732463"/>
            <a:ext cx="1223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664" name="Line 16"/>
          <p:cNvSpPr>
            <a:spLocks noChangeShapeType="1"/>
          </p:cNvSpPr>
          <p:nvPr/>
        </p:nvSpPr>
        <p:spPr bwMode="auto">
          <a:xfrm flipV="1">
            <a:off x="5724525" y="5300664"/>
            <a:ext cx="0" cy="431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665" name="Line 17"/>
          <p:cNvSpPr>
            <a:spLocks noChangeShapeType="1"/>
          </p:cNvSpPr>
          <p:nvPr/>
        </p:nvSpPr>
        <p:spPr bwMode="auto">
          <a:xfrm flipV="1">
            <a:off x="5724525" y="5300663"/>
            <a:ext cx="122396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666" name="Line 18"/>
          <p:cNvSpPr>
            <a:spLocks noChangeShapeType="1"/>
          </p:cNvSpPr>
          <p:nvPr/>
        </p:nvSpPr>
        <p:spPr bwMode="auto">
          <a:xfrm flipH="1">
            <a:off x="6948488" y="5300663"/>
            <a:ext cx="0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667" name="Line 19"/>
          <p:cNvSpPr>
            <a:spLocks noChangeShapeType="1"/>
          </p:cNvSpPr>
          <p:nvPr/>
        </p:nvSpPr>
        <p:spPr bwMode="auto">
          <a:xfrm>
            <a:off x="6948488" y="5948363"/>
            <a:ext cx="11525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5668" name="Text Box 20"/>
          <p:cNvSpPr txBox="1">
            <a:spLocks noChangeArrowheads="1"/>
          </p:cNvSpPr>
          <p:nvPr/>
        </p:nvSpPr>
        <p:spPr bwMode="auto">
          <a:xfrm rot="16200000">
            <a:off x="3471070" y="5272981"/>
            <a:ext cx="18367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Velocidad (m/s)</a:t>
            </a:r>
            <a:endParaRPr lang="es-ES" sz="1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5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55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5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55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0" grpId="0" animBg="1"/>
      <p:bldP spid="155651" grpId="0" animBg="1"/>
      <p:bldP spid="155652" grpId="0" animBg="1"/>
      <p:bldP spid="155653" grpId="0" animBg="1"/>
      <p:bldP spid="155654" grpId="0" animBg="1"/>
      <p:bldP spid="155655" grpId="0" animBg="1"/>
      <p:bldP spid="155656" grpId="0" animBg="1"/>
      <p:bldP spid="155657" grpId="0" animBg="1"/>
      <p:bldP spid="155658" grpId="0" animBg="1"/>
      <p:bldP spid="155659" grpId="0" animBg="1"/>
      <p:bldP spid="155661" grpId="0" animBg="1"/>
      <p:bldP spid="155662" grpId="0" animBg="1"/>
      <p:bldP spid="155663" grpId="0" animBg="1"/>
      <p:bldP spid="155664" grpId="0" animBg="1"/>
      <p:bldP spid="155665" grpId="0" animBg="1"/>
      <p:bldP spid="155666" grpId="0" animBg="1"/>
      <p:bldP spid="155667" grpId="0" animBg="1"/>
      <p:bldP spid="155668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6156326" y="1341439"/>
            <a:ext cx="1439863" cy="369332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s-ES" b="1">
                <a:hlinkClick r:id="rId4"/>
              </a:rPr>
              <a:t>Animación</a:t>
            </a:r>
            <a:endParaRPr lang="es-ES" b="1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684213" y="4437063"/>
            <a:ext cx="7777163" cy="126841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s-ES_tradnl" sz="2400" b="1">
                <a:latin typeface="Maiandra GD" pitchFamily="34" charset="0"/>
              </a:rPr>
              <a:t>Si la velocidad con la que se propagan no cambiara </a:t>
            </a:r>
            <a:r>
              <a:rPr lang="es-ES_tradnl" sz="2400" b="1">
                <a:latin typeface="Maiandra GD" pitchFamily="34" charset="0"/>
                <a:sym typeface="Wingdings" pitchFamily="2" charset="2"/>
              </a:rPr>
              <a:t> </a:t>
            </a:r>
            <a:r>
              <a:rPr lang="es-ES_tradnl" sz="2400" b="1">
                <a:latin typeface="Maiandra GD" pitchFamily="34" charset="0"/>
              </a:rPr>
              <a:t>el medio que atraviesan las ondas es </a:t>
            </a:r>
            <a:r>
              <a:rPr lang="es-ES_tradnl" sz="2800" b="1" u="sng">
                <a:latin typeface="Maiandra GD" pitchFamily="34" charset="0"/>
              </a:rPr>
              <a:t>homogéneo</a:t>
            </a:r>
            <a:r>
              <a:rPr lang="es-ES_tradnl" sz="2800" b="1">
                <a:latin typeface="Maiandra GD" pitchFamily="34" charset="0"/>
              </a:rPr>
              <a:t> = </a:t>
            </a:r>
            <a:r>
              <a:rPr lang="es-ES_tradnl" sz="2400" b="1" u="sng">
                <a:latin typeface="Maiandra GD" pitchFamily="34" charset="0"/>
              </a:rPr>
              <a:t>No</a:t>
            </a:r>
            <a:r>
              <a:rPr lang="es-ES_tradnl" sz="2400" b="1">
                <a:latin typeface="Maiandra GD" pitchFamily="34" charset="0"/>
              </a:rPr>
              <a:t> hay capas diferentes.</a:t>
            </a:r>
            <a:endParaRPr lang="es-ES" sz="2400" b="1">
              <a:latin typeface="Maiandra GD" pitchFamily="34" charset="0"/>
            </a:endParaRPr>
          </a:p>
        </p:txBody>
      </p:sp>
      <p:sp>
        <p:nvSpPr>
          <p:cNvPr id="156675" name="Text Box 3"/>
          <p:cNvSpPr txBox="1">
            <a:spLocks noChangeArrowheads="1"/>
          </p:cNvSpPr>
          <p:nvPr/>
        </p:nvSpPr>
        <p:spPr bwMode="auto">
          <a:xfrm>
            <a:off x="468313" y="404814"/>
            <a:ext cx="7848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… Y si observáramos la siguiente gráfica??</a:t>
            </a:r>
            <a:endParaRPr lang="es-ES_tradnl" sz="2400" b="1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3036889" y="1087439"/>
            <a:ext cx="3622675" cy="205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6677" name="Line 5"/>
          <p:cNvSpPr>
            <a:spLocks noChangeShapeType="1"/>
          </p:cNvSpPr>
          <p:nvPr/>
        </p:nvSpPr>
        <p:spPr bwMode="auto">
          <a:xfrm flipV="1">
            <a:off x="3036889" y="1628776"/>
            <a:ext cx="3622675" cy="34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 rot="16200000">
            <a:off x="2114551" y="1852713"/>
            <a:ext cx="147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1400">
                <a:latin typeface="Arial" charset="0"/>
              </a:rPr>
              <a:t>Velocidad (m/s)</a:t>
            </a:r>
            <a:endParaRPr lang="es-ES" sz="1400">
              <a:latin typeface="Arial" charset="0"/>
            </a:endParaRP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3203575" y="3213101"/>
            <a:ext cx="21605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s-ES_tradnl" sz="1600">
                <a:latin typeface="Arial" charset="0"/>
              </a:rPr>
              <a:t>Profundidad (Km)</a:t>
            </a:r>
            <a:endParaRPr lang="es-ES" sz="16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56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6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2000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2000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2000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 animBg="1"/>
      <p:bldP spid="156676" grpId="0" animBg="1"/>
      <p:bldP spid="156677" grpId="0" animBg="1"/>
      <p:bldP spid="156678" grpId="0"/>
      <p:bldP spid="1566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611189" y="404813"/>
            <a:ext cx="7632700" cy="3003899"/>
          </a:xfrm>
          <a:prstGeom prst="rect">
            <a:avLst/>
          </a:prstGeom>
          <a:solidFill>
            <a:srgbClr val="FF99CC"/>
          </a:solidFill>
          <a:ln w="25400">
            <a:solidFill>
              <a:srgbClr val="0033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s-ES_tradnl" sz="2200">
                <a:solidFill>
                  <a:srgbClr val="003366"/>
                </a:solidFill>
                <a:latin typeface="Arial" charset="0"/>
              </a:rPr>
              <a:t>Los </a:t>
            </a:r>
            <a:r>
              <a:rPr lang="es-ES_tradnl" sz="2200" b="1">
                <a:solidFill>
                  <a:srgbClr val="003366"/>
                </a:solidFill>
                <a:latin typeface="Arial" charset="0"/>
              </a:rPr>
              <a:t>terremotos </a:t>
            </a:r>
            <a:r>
              <a:rPr lang="es-ES_tradnl" sz="2200">
                <a:solidFill>
                  <a:srgbClr val="003366"/>
                </a:solidFill>
                <a:latin typeface="Arial" charset="0"/>
              </a:rPr>
              <a:t>emiten </a:t>
            </a:r>
            <a:r>
              <a:rPr lang="es-ES_tradnl" sz="2200" b="1" u="sng">
                <a:solidFill>
                  <a:srgbClr val="003366"/>
                </a:solidFill>
                <a:latin typeface="Arial" charset="0"/>
              </a:rPr>
              <a:t>Ondas sísmicas</a:t>
            </a:r>
            <a:r>
              <a:rPr lang="es-ES_tradnl" sz="2200">
                <a:solidFill>
                  <a:srgbClr val="003366"/>
                </a:solidFill>
                <a:latin typeface="Arial" charset="0"/>
              </a:rPr>
              <a:t> (vibraciones) que se transmiten por todo el interior de la Tierra. Pueden ser: </a:t>
            </a:r>
          </a:p>
          <a:p>
            <a:pPr>
              <a:lnSpc>
                <a:spcPct val="120000"/>
              </a:lnSpc>
              <a:spcBef>
                <a:spcPct val="10000"/>
              </a:spcBef>
              <a:spcAft>
                <a:spcPct val="10000"/>
              </a:spcAft>
            </a:pPr>
            <a:r>
              <a:rPr lang="es-ES_tradnl" sz="2200">
                <a:solidFill>
                  <a:srgbClr val="003366"/>
                </a:solidFill>
                <a:latin typeface="Arial" charset="0"/>
              </a:rPr>
              <a:t>- Ondas </a:t>
            </a:r>
            <a:r>
              <a:rPr lang="es-ES_tradnl" sz="2200" b="1">
                <a:solidFill>
                  <a:srgbClr val="003366"/>
                </a:solidFill>
                <a:latin typeface="Arial" charset="0"/>
              </a:rPr>
              <a:t>P</a:t>
            </a:r>
            <a:r>
              <a:rPr lang="es-ES_tradnl" sz="2200">
                <a:solidFill>
                  <a:srgbClr val="003366"/>
                </a:solidFill>
                <a:latin typeface="Arial" charset="0"/>
              </a:rPr>
              <a:t>: se transmiten por </a:t>
            </a:r>
            <a:r>
              <a:rPr lang="es-ES_tradnl" sz="2200" u="sng">
                <a:solidFill>
                  <a:srgbClr val="003366"/>
                </a:solidFill>
                <a:latin typeface="Arial" charset="0"/>
              </a:rPr>
              <a:t>sólidos y líquidos</a:t>
            </a:r>
            <a:r>
              <a:rPr lang="es-ES_tradnl" sz="2200">
                <a:solidFill>
                  <a:srgbClr val="003366"/>
                </a:solidFill>
                <a:latin typeface="Arial" charset="0"/>
              </a:rPr>
              <a:t/>
            </a:r>
            <a:br>
              <a:rPr lang="es-ES_tradnl" sz="2200">
                <a:solidFill>
                  <a:srgbClr val="003366"/>
                </a:solidFill>
                <a:latin typeface="Arial" charset="0"/>
              </a:rPr>
            </a:br>
            <a:r>
              <a:rPr lang="es-ES_tradnl" sz="2200">
                <a:solidFill>
                  <a:srgbClr val="003366"/>
                </a:solidFill>
                <a:latin typeface="Arial" charset="0"/>
              </a:rPr>
              <a:t>- Ondas </a:t>
            </a:r>
            <a:r>
              <a:rPr lang="es-ES_tradnl" sz="2200" b="1">
                <a:solidFill>
                  <a:srgbClr val="003366"/>
                </a:solidFill>
                <a:latin typeface="Arial" charset="0"/>
              </a:rPr>
              <a:t>S</a:t>
            </a:r>
            <a:r>
              <a:rPr lang="es-ES_tradnl" sz="2200">
                <a:solidFill>
                  <a:srgbClr val="003366"/>
                </a:solidFill>
                <a:latin typeface="Arial" charset="0"/>
              </a:rPr>
              <a:t>: sólo se transmiten por </a:t>
            </a:r>
            <a:r>
              <a:rPr lang="es-ES_tradnl" sz="2200" u="sng">
                <a:solidFill>
                  <a:srgbClr val="003366"/>
                </a:solidFill>
                <a:latin typeface="Arial" charset="0"/>
              </a:rPr>
              <a:t>sólidos</a:t>
            </a:r>
            <a:r>
              <a:rPr lang="es-ES_tradnl" sz="2200">
                <a:solidFill>
                  <a:srgbClr val="003366"/>
                </a:solidFill>
                <a:latin typeface="Arial" charset="0"/>
              </a:rPr>
              <a:t/>
            </a:r>
            <a:br>
              <a:rPr lang="es-ES_tradnl" sz="2200">
                <a:solidFill>
                  <a:srgbClr val="003366"/>
                </a:solidFill>
                <a:latin typeface="Arial" charset="0"/>
              </a:rPr>
            </a:br>
            <a:r>
              <a:rPr lang="es-ES_tradnl" sz="2200">
                <a:solidFill>
                  <a:srgbClr val="003366"/>
                </a:solidFill>
                <a:latin typeface="Arial" charset="0"/>
              </a:rPr>
              <a:t>- Ondas </a:t>
            </a:r>
            <a:r>
              <a:rPr lang="es-ES_tradnl" sz="2200" b="1">
                <a:solidFill>
                  <a:srgbClr val="003366"/>
                </a:solidFill>
                <a:latin typeface="Arial" charset="0"/>
              </a:rPr>
              <a:t>L</a:t>
            </a:r>
            <a:r>
              <a:rPr lang="es-ES_tradnl" sz="2200">
                <a:solidFill>
                  <a:srgbClr val="003366"/>
                </a:solidFill>
                <a:latin typeface="Arial" charset="0"/>
              </a:rPr>
              <a:t>: se transmiten por la superficie terrestre (causan los daños en la superficie terrestre. No nos informan del interior)</a:t>
            </a:r>
          </a:p>
        </p:txBody>
      </p:sp>
      <p:sp>
        <p:nvSpPr>
          <p:cNvPr id="157699" name="Freeform 3"/>
          <p:cNvSpPr>
            <a:spLocks/>
          </p:cNvSpPr>
          <p:nvPr/>
        </p:nvSpPr>
        <p:spPr bwMode="auto">
          <a:xfrm>
            <a:off x="4572001" y="4221163"/>
            <a:ext cx="3455988" cy="1655762"/>
          </a:xfrm>
          <a:custGeom>
            <a:avLst/>
            <a:gdLst/>
            <a:ahLst/>
            <a:cxnLst>
              <a:cxn ang="0">
                <a:pos x="0" y="632"/>
              </a:cxn>
              <a:cxn ang="0">
                <a:pos x="56" y="568"/>
              </a:cxn>
              <a:cxn ang="0">
                <a:pos x="112" y="480"/>
              </a:cxn>
              <a:cxn ang="0">
                <a:pos x="176" y="472"/>
              </a:cxn>
              <a:cxn ang="0">
                <a:pos x="192" y="496"/>
              </a:cxn>
              <a:cxn ang="0">
                <a:pos x="240" y="528"/>
              </a:cxn>
              <a:cxn ang="0">
                <a:pos x="288" y="568"/>
              </a:cxn>
              <a:cxn ang="0">
                <a:pos x="296" y="544"/>
              </a:cxn>
              <a:cxn ang="0">
                <a:pos x="320" y="528"/>
              </a:cxn>
              <a:cxn ang="0">
                <a:pos x="376" y="464"/>
              </a:cxn>
              <a:cxn ang="0">
                <a:pos x="456" y="376"/>
              </a:cxn>
              <a:cxn ang="0">
                <a:pos x="664" y="224"/>
              </a:cxn>
              <a:cxn ang="0">
                <a:pos x="712" y="192"/>
              </a:cxn>
              <a:cxn ang="0">
                <a:pos x="960" y="128"/>
              </a:cxn>
              <a:cxn ang="0">
                <a:pos x="1216" y="72"/>
              </a:cxn>
              <a:cxn ang="0">
                <a:pos x="1456" y="48"/>
              </a:cxn>
              <a:cxn ang="0">
                <a:pos x="2024" y="0"/>
              </a:cxn>
            </a:cxnLst>
            <a:rect l="0" t="0" r="r" b="b"/>
            <a:pathLst>
              <a:path w="2024" h="632">
                <a:moveTo>
                  <a:pt x="0" y="632"/>
                </a:moveTo>
                <a:cubicBezTo>
                  <a:pt x="17" y="607"/>
                  <a:pt x="44" y="596"/>
                  <a:pt x="56" y="568"/>
                </a:cubicBezTo>
                <a:cubicBezTo>
                  <a:pt x="76" y="523"/>
                  <a:pt x="70" y="508"/>
                  <a:pt x="112" y="480"/>
                </a:cubicBezTo>
                <a:cubicBezTo>
                  <a:pt x="127" y="435"/>
                  <a:pt x="140" y="460"/>
                  <a:pt x="176" y="472"/>
                </a:cubicBezTo>
                <a:cubicBezTo>
                  <a:pt x="181" y="480"/>
                  <a:pt x="185" y="490"/>
                  <a:pt x="192" y="496"/>
                </a:cubicBezTo>
                <a:cubicBezTo>
                  <a:pt x="206" y="509"/>
                  <a:pt x="240" y="528"/>
                  <a:pt x="240" y="528"/>
                </a:cubicBezTo>
                <a:cubicBezTo>
                  <a:pt x="249" y="542"/>
                  <a:pt x="264" y="573"/>
                  <a:pt x="288" y="568"/>
                </a:cubicBezTo>
                <a:cubicBezTo>
                  <a:pt x="296" y="566"/>
                  <a:pt x="291" y="551"/>
                  <a:pt x="296" y="544"/>
                </a:cubicBezTo>
                <a:cubicBezTo>
                  <a:pt x="302" y="536"/>
                  <a:pt x="312" y="533"/>
                  <a:pt x="320" y="528"/>
                </a:cubicBezTo>
                <a:cubicBezTo>
                  <a:pt x="331" y="494"/>
                  <a:pt x="353" y="491"/>
                  <a:pt x="376" y="464"/>
                </a:cubicBezTo>
                <a:cubicBezTo>
                  <a:pt x="402" y="433"/>
                  <a:pt x="422" y="399"/>
                  <a:pt x="456" y="376"/>
                </a:cubicBezTo>
                <a:cubicBezTo>
                  <a:pt x="511" y="294"/>
                  <a:pt x="585" y="268"/>
                  <a:pt x="664" y="224"/>
                </a:cubicBezTo>
                <a:cubicBezTo>
                  <a:pt x="681" y="215"/>
                  <a:pt x="694" y="198"/>
                  <a:pt x="712" y="192"/>
                </a:cubicBezTo>
                <a:cubicBezTo>
                  <a:pt x="795" y="164"/>
                  <a:pt x="873" y="140"/>
                  <a:pt x="960" y="128"/>
                </a:cubicBezTo>
                <a:cubicBezTo>
                  <a:pt x="1045" y="100"/>
                  <a:pt x="1127" y="81"/>
                  <a:pt x="1216" y="72"/>
                </a:cubicBezTo>
                <a:cubicBezTo>
                  <a:pt x="1293" y="53"/>
                  <a:pt x="1377" y="53"/>
                  <a:pt x="1456" y="48"/>
                </a:cubicBezTo>
                <a:cubicBezTo>
                  <a:pt x="1643" y="17"/>
                  <a:pt x="1834" y="0"/>
                  <a:pt x="2024" y="0"/>
                </a:cubicBez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57700" name="Group 4"/>
          <p:cNvGrpSpPr>
            <a:grpSpLocks/>
          </p:cNvGrpSpPr>
          <p:nvPr/>
        </p:nvGrpSpPr>
        <p:grpSpPr bwMode="auto">
          <a:xfrm>
            <a:off x="4140200" y="3932240"/>
            <a:ext cx="4032250" cy="2332454"/>
            <a:chOff x="2790" y="2794"/>
            <a:chExt cx="2358" cy="1164"/>
          </a:xfrm>
        </p:grpSpPr>
        <p:sp>
          <p:nvSpPr>
            <p:cNvPr id="157701" name="Rectangle 5"/>
            <p:cNvSpPr>
              <a:spLocks noChangeArrowheads="1"/>
            </p:cNvSpPr>
            <p:nvPr/>
          </p:nvSpPr>
          <p:spPr bwMode="auto">
            <a:xfrm>
              <a:off x="3016" y="2932"/>
              <a:ext cx="2087" cy="86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57702" name="Text Box 6"/>
            <p:cNvSpPr txBox="1">
              <a:spLocks noChangeArrowheads="1"/>
            </p:cNvSpPr>
            <p:nvPr/>
          </p:nvSpPr>
          <p:spPr bwMode="auto">
            <a:xfrm rot="16200000">
              <a:off x="2356" y="3228"/>
              <a:ext cx="1066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_tradnl" sz="1600">
                  <a:latin typeface="Arial" charset="0"/>
                </a:rPr>
                <a:t>Velocidad (m/s)</a:t>
              </a:r>
              <a:endParaRPr lang="es-ES" sz="1600">
                <a:latin typeface="Arial" charset="0"/>
              </a:endParaRPr>
            </a:p>
          </p:txBody>
        </p:sp>
        <p:sp>
          <p:nvSpPr>
            <p:cNvPr id="157703" name="Text Box 7"/>
            <p:cNvSpPr txBox="1">
              <a:spLocks noChangeArrowheads="1"/>
            </p:cNvSpPr>
            <p:nvPr/>
          </p:nvSpPr>
          <p:spPr bwMode="auto">
            <a:xfrm>
              <a:off x="3787" y="3789"/>
              <a:ext cx="1361" cy="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s-ES_tradnl" sz="1600">
                  <a:latin typeface="Arial" charset="0"/>
                </a:rPr>
                <a:t>Profundidad (Km)</a:t>
              </a:r>
              <a:endParaRPr lang="es-ES" sz="1600">
                <a:latin typeface="Arial" charset="0"/>
              </a:endParaRPr>
            </a:p>
          </p:txBody>
        </p:sp>
      </p:grpSp>
      <p:sp>
        <p:nvSpPr>
          <p:cNvPr id="157704" name="Rectangle 8"/>
          <p:cNvSpPr>
            <a:spLocks noChangeArrowheads="1"/>
          </p:cNvSpPr>
          <p:nvPr/>
        </p:nvSpPr>
        <p:spPr bwMode="auto">
          <a:xfrm>
            <a:off x="323849" y="3789363"/>
            <a:ext cx="360045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>
                <a:solidFill>
                  <a:schemeClr val="tx2"/>
                </a:solidFill>
                <a:latin typeface="Century Gothic" pitchFamily="34" charset="0"/>
              </a:rPr>
              <a:t>   Al cambiar el medio por el que se propagan, las ondas sísmicas cambian su trayectoria y su velocidad </a:t>
            </a:r>
            <a:r>
              <a:rPr lang="es-ES_tradnl">
                <a:solidFill>
                  <a:schemeClr val="tx2"/>
                </a:solidFill>
                <a:latin typeface="Century Gothic" pitchFamily="34" charset="0"/>
                <a:sym typeface="Wingdings" pitchFamily="2" charset="2"/>
              </a:rPr>
              <a:t> nos indican, por tanto, zonas de distintos materiales.</a:t>
            </a:r>
          </a:p>
          <a:p>
            <a:endParaRPr lang="es-ES_tradnl">
              <a:solidFill>
                <a:schemeClr val="tx2"/>
              </a:solidFill>
              <a:latin typeface="Century Gothic" pitchFamily="34" charset="0"/>
              <a:sym typeface="Wingdings" pitchFamily="2" charset="2"/>
            </a:endParaRPr>
          </a:p>
          <a:p>
            <a:r>
              <a:rPr lang="es-ES_tradnl">
                <a:solidFill>
                  <a:schemeClr val="tx2"/>
                </a:solidFill>
                <a:latin typeface="Century Gothic" pitchFamily="34" charset="0"/>
              </a:rPr>
              <a:t>   A los cambios de velocidad se les denomina </a:t>
            </a:r>
            <a:r>
              <a:rPr lang="es-ES_tradnl" u="sng">
                <a:solidFill>
                  <a:schemeClr val="tx2"/>
                </a:solidFill>
                <a:latin typeface="Century Gothic" pitchFamily="34" charset="0"/>
              </a:rPr>
              <a:t>discontinuidades</a:t>
            </a:r>
            <a:r>
              <a:rPr lang="es-ES_tradnl">
                <a:solidFill>
                  <a:schemeClr val="tx2"/>
                </a:solidFill>
                <a:latin typeface="Century Gothic" pitchFamily="34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7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nimBg="1"/>
      <p:bldP spid="15770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ért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ért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ért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1009</Words>
  <PresentationFormat>Presentación en pantalla (4:3)</PresentationFormat>
  <Paragraphs>232</Paragraphs>
  <Slides>77</Slides>
  <Notes>77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77</vt:i4>
      </vt:variant>
    </vt:vector>
  </HeadingPairs>
  <TitlesOfParts>
    <vt:vector size="78" baseType="lpstr">
      <vt:lpstr>Vértice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Tipos de ondas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LA TECTONICA DE PLACAS</vt:lpstr>
      <vt:lpstr>Diapositiva 37</vt:lpstr>
      <vt:lpstr>Cadenas montañosas en el fondo oceánico</vt:lpstr>
      <vt:lpstr>Cadenas montañosas en el fondo oceánico</vt:lpstr>
      <vt:lpstr>Edad del fondo oceanico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geodinámica</dc:title>
  <dc:creator>josé luis</dc:creator>
  <cp:lastModifiedBy>José Luis</cp:lastModifiedBy>
  <cp:revision>8</cp:revision>
  <dcterms:modified xsi:type="dcterms:W3CDTF">2008-11-04T17:13:19Z</dcterms:modified>
</cp:coreProperties>
</file>